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8" r:id="rId2"/>
    <p:sldId id="279" r:id="rId3"/>
    <p:sldId id="280" r:id="rId4"/>
    <p:sldId id="281" r:id="rId5"/>
    <p:sldId id="282" r:id="rId6"/>
    <p:sldId id="283" r:id="rId7"/>
    <p:sldId id="309" r:id="rId8"/>
    <p:sldId id="292" r:id="rId9"/>
    <p:sldId id="293" r:id="rId10"/>
    <p:sldId id="310" r:id="rId11"/>
    <p:sldId id="285" r:id="rId12"/>
    <p:sldId id="286" r:id="rId13"/>
    <p:sldId id="287" r:id="rId14"/>
    <p:sldId id="288" r:id="rId15"/>
    <p:sldId id="289" r:id="rId16"/>
    <p:sldId id="290" r:id="rId17"/>
    <p:sldId id="294" r:id="rId18"/>
    <p:sldId id="295" r:id="rId19"/>
    <p:sldId id="296" r:id="rId20"/>
    <p:sldId id="297" r:id="rId21"/>
    <p:sldId id="303" r:id="rId22"/>
    <p:sldId id="298" r:id="rId23"/>
    <p:sldId id="357" r:id="rId24"/>
    <p:sldId id="300" r:id="rId25"/>
    <p:sldId id="358" r:id="rId26"/>
    <p:sldId id="302" r:id="rId27"/>
    <p:sldId id="304" r:id="rId28"/>
    <p:sldId id="305" r:id="rId29"/>
    <p:sldId id="359" r:id="rId30"/>
    <p:sldId id="306" r:id="rId31"/>
    <p:sldId id="360" r:id="rId32"/>
    <p:sldId id="311" r:id="rId33"/>
    <p:sldId id="322" r:id="rId34"/>
    <p:sldId id="313" r:id="rId35"/>
    <p:sldId id="314" r:id="rId36"/>
    <p:sldId id="315" r:id="rId37"/>
    <p:sldId id="317" r:id="rId38"/>
    <p:sldId id="361" r:id="rId39"/>
    <p:sldId id="319" r:id="rId40"/>
    <p:sldId id="323" r:id="rId41"/>
    <p:sldId id="320" r:id="rId42"/>
    <p:sldId id="321" r:id="rId43"/>
    <p:sldId id="332" r:id="rId44"/>
    <p:sldId id="324" r:id="rId45"/>
    <p:sldId id="325" r:id="rId46"/>
    <p:sldId id="331" r:id="rId47"/>
    <p:sldId id="326" r:id="rId48"/>
    <p:sldId id="327" r:id="rId49"/>
    <p:sldId id="333" r:id="rId50"/>
    <p:sldId id="328" r:id="rId51"/>
    <p:sldId id="330" r:id="rId52"/>
    <p:sldId id="334" r:id="rId53"/>
    <p:sldId id="335" r:id="rId54"/>
    <p:sldId id="336" r:id="rId55"/>
    <p:sldId id="337" r:id="rId56"/>
    <p:sldId id="362" r:id="rId57"/>
    <p:sldId id="363" r:id="rId58"/>
    <p:sldId id="364" r:id="rId59"/>
    <p:sldId id="365" r:id="rId60"/>
    <p:sldId id="366" r:id="rId61"/>
    <p:sldId id="367" r:id="rId62"/>
    <p:sldId id="338" r:id="rId63"/>
    <p:sldId id="339" r:id="rId64"/>
    <p:sldId id="340" r:id="rId65"/>
    <p:sldId id="341" r:id="rId66"/>
    <p:sldId id="343" r:id="rId67"/>
    <p:sldId id="344" r:id="rId68"/>
    <p:sldId id="345" r:id="rId69"/>
    <p:sldId id="346" r:id="rId70"/>
    <p:sldId id="347" r:id="rId71"/>
    <p:sldId id="348" r:id="rId72"/>
    <p:sldId id="349" r:id="rId73"/>
    <p:sldId id="368" r:id="rId74"/>
    <p:sldId id="351" r:id="rId75"/>
    <p:sldId id="352" r:id="rId76"/>
    <p:sldId id="353" r:id="rId77"/>
    <p:sldId id="354" r:id="rId78"/>
    <p:sldId id="355" r:id="rId79"/>
    <p:sldId id="356"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99CC"/>
    <a:srgbClr val="422C16"/>
    <a:srgbClr val="0C788E"/>
    <a:srgbClr val="006666"/>
    <a:srgbClr val="5F5F5F"/>
    <a:srgbClr val="00003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90" d="100"/>
          <a:sy n="90" d="100"/>
        </p:scale>
        <p:origin x="115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s-ES" alt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s-ES" altLang="en-US"/>
          </a:p>
        </p:txBody>
      </p:sp>
      <p:sp>
        <p:nvSpPr>
          <p:cNvPr id="6" name="Slide Number Placeholder 5"/>
          <p:cNvSpPr>
            <a:spLocks noGrp="1"/>
          </p:cNvSpPr>
          <p:nvPr>
            <p:ph type="sldNum" sz="quarter" idx="12"/>
          </p:nvPr>
        </p:nvSpPr>
        <p:spPr>
          <a:xfrm>
            <a:off x="6817317" y="5054602"/>
            <a:ext cx="413483" cy="279400"/>
          </a:xfrm>
        </p:spPr>
        <p:txBody>
          <a:bodyPr/>
          <a:lstStyle/>
          <a:p>
            <a:fld id="{CBFF581A-E548-48FB-8C44-A3C5FA64D387}" type="slidenum">
              <a:rPr lang="es-ES" altLang="en-US" smtClean="0"/>
              <a:pPr/>
              <a:t>‹#›</a:t>
            </a:fld>
            <a:endParaRPr lang="es-E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74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s-ES" altLang="en-US"/>
          </a:p>
        </p:txBody>
      </p:sp>
      <p:sp>
        <p:nvSpPr>
          <p:cNvPr id="6" name="Footer Placeholder 5"/>
          <p:cNvSpPr>
            <a:spLocks noGrp="1"/>
          </p:cNvSpPr>
          <p:nvPr>
            <p:ph type="ftr" sz="quarter" idx="11"/>
          </p:nvPr>
        </p:nvSpPr>
        <p:spPr/>
        <p:txBody>
          <a:bodyPr/>
          <a:lstStyle/>
          <a:p>
            <a:pPr>
              <a:defRPr/>
            </a:pPr>
            <a:endParaRPr lang="es-ES" altLang="en-US"/>
          </a:p>
        </p:txBody>
      </p:sp>
      <p:sp>
        <p:nvSpPr>
          <p:cNvPr id="7" name="Slide Number Placeholder 6"/>
          <p:cNvSpPr>
            <a:spLocks noGrp="1"/>
          </p:cNvSpPr>
          <p:nvPr>
            <p:ph type="sldNum" sz="quarter" idx="12"/>
          </p:nvPr>
        </p:nvSpPr>
        <p:spPr/>
        <p:txBody>
          <a:bodyPr/>
          <a:lstStyle/>
          <a:p>
            <a:fld id="{4FB28E6A-C37B-4E50-8657-A6BD330EEDF0}" type="slidenum">
              <a:rPr lang="es-ES" altLang="en-US" smtClean="0"/>
              <a:pPr/>
              <a:t>‹#›</a:t>
            </a:fld>
            <a:endParaRPr lang="es-ES" altLang="en-US"/>
          </a:p>
        </p:txBody>
      </p:sp>
    </p:spTree>
    <p:extLst>
      <p:ext uri="{BB962C8B-B14F-4D97-AF65-F5344CB8AC3E}">
        <p14:creationId xmlns:p14="http://schemas.microsoft.com/office/powerpoint/2010/main" val="104867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4FB28E6A-C37B-4E50-8657-A6BD330EEDF0}" type="slidenum">
              <a:rPr lang="es-ES" altLang="en-US" smtClean="0"/>
              <a:pPr/>
              <a:t>‹#›</a:t>
            </a:fld>
            <a:endParaRPr lang="es-E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28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4FB28E6A-C37B-4E50-8657-A6BD330EEDF0}" type="slidenum">
              <a:rPr lang="es-ES" altLang="en-US" smtClean="0"/>
              <a:pPr/>
              <a:t>‹#›</a:t>
            </a:fld>
            <a:endParaRPr lang="es-E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93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4FB28E6A-C37B-4E50-8657-A6BD330EEDF0}" type="slidenum">
              <a:rPr lang="es-ES" altLang="en-US" smtClean="0"/>
              <a:pPr/>
              <a:t>‹#›</a:t>
            </a:fld>
            <a:endParaRPr lang="es-ES" altLang="en-US"/>
          </a:p>
        </p:txBody>
      </p:sp>
    </p:spTree>
    <p:extLst>
      <p:ext uri="{BB962C8B-B14F-4D97-AF65-F5344CB8AC3E}">
        <p14:creationId xmlns:p14="http://schemas.microsoft.com/office/powerpoint/2010/main" val="226182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4FB28E6A-C37B-4E50-8657-A6BD330EEDF0}" type="slidenum">
              <a:rPr lang="es-ES" altLang="en-US" smtClean="0"/>
              <a:pPr/>
              <a:t>‹#›</a:t>
            </a:fld>
            <a:endParaRPr lang="es-E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994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4FB28E6A-C37B-4E50-8657-A6BD330EEDF0}" type="slidenum">
              <a:rPr lang="es-ES" altLang="en-US" smtClean="0"/>
              <a:pPr/>
              <a:t>‹#›</a:t>
            </a:fld>
            <a:endParaRPr lang="es-E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34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C84BA1E6-CAB6-4AF0-A44E-AED0AC97C0F9}" type="slidenum">
              <a:rPr lang="es-ES" altLang="en-US" smtClean="0"/>
              <a:pPr/>
              <a:t>‹#›</a:t>
            </a:fld>
            <a:endParaRPr lang="es-E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351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59DB8D6E-A3B6-4516-AB87-21FE9E9DC418}" type="slidenum">
              <a:rPr lang="es-ES" altLang="en-US" smtClean="0"/>
              <a:pPr/>
              <a:t>‹#›</a:t>
            </a:fld>
            <a:endParaRPr lang="es-E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29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F0BCB929-A178-4F5F-AFE3-B9622B30199E}" type="slidenum">
              <a:rPr lang="es-ES" altLang="en-US" smtClean="0"/>
              <a:pPr/>
              <a:t>‹#›</a:t>
            </a:fld>
            <a:endParaRPr lang="es-ES" altLang="en-US"/>
          </a:p>
        </p:txBody>
      </p:sp>
    </p:spTree>
    <p:extLst>
      <p:ext uri="{BB962C8B-B14F-4D97-AF65-F5344CB8AC3E}">
        <p14:creationId xmlns:p14="http://schemas.microsoft.com/office/powerpoint/2010/main" val="192476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9AFBDDD2-6FDE-4EAD-86BB-EC37A5E05FAF}" type="slidenum">
              <a:rPr lang="es-ES" altLang="en-US" smtClean="0"/>
              <a:pPr/>
              <a:t>‹#›</a:t>
            </a:fld>
            <a:endParaRPr lang="es-E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69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s-ES" altLang="en-US"/>
          </a:p>
        </p:txBody>
      </p:sp>
      <p:sp>
        <p:nvSpPr>
          <p:cNvPr id="6" name="Footer Placeholder 5"/>
          <p:cNvSpPr>
            <a:spLocks noGrp="1"/>
          </p:cNvSpPr>
          <p:nvPr>
            <p:ph type="ftr" sz="quarter" idx="11"/>
          </p:nvPr>
        </p:nvSpPr>
        <p:spPr/>
        <p:txBody>
          <a:bodyPr/>
          <a:lstStyle/>
          <a:p>
            <a:pPr>
              <a:defRPr/>
            </a:pPr>
            <a:endParaRPr lang="es-ES" altLang="en-US"/>
          </a:p>
        </p:txBody>
      </p:sp>
      <p:sp>
        <p:nvSpPr>
          <p:cNvPr id="7" name="Slide Number Placeholder 6"/>
          <p:cNvSpPr>
            <a:spLocks noGrp="1"/>
          </p:cNvSpPr>
          <p:nvPr>
            <p:ph type="sldNum" sz="quarter" idx="12"/>
          </p:nvPr>
        </p:nvSpPr>
        <p:spPr/>
        <p:txBody>
          <a:bodyPr/>
          <a:lstStyle/>
          <a:p>
            <a:fld id="{851CF1EB-9832-4C27-8804-0DAEF66F8F19}" type="slidenum">
              <a:rPr lang="es-ES" altLang="en-US" smtClean="0"/>
              <a:pPr/>
              <a:t>‹#›</a:t>
            </a:fld>
            <a:endParaRPr lang="es-ES" altLang="en-US"/>
          </a:p>
        </p:txBody>
      </p:sp>
    </p:spTree>
    <p:extLst>
      <p:ext uri="{BB962C8B-B14F-4D97-AF65-F5344CB8AC3E}">
        <p14:creationId xmlns:p14="http://schemas.microsoft.com/office/powerpoint/2010/main" val="88077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en-US"/>
          </a:p>
        </p:txBody>
      </p:sp>
      <p:sp>
        <p:nvSpPr>
          <p:cNvPr id="8" name="Footer Placeholder 7"/>
          <p:cNvSpPr>
            <a:spLocks noGrp="1"/>
          </p:cNvSpPr>
          <p:nvPr>
            <p:ph type="ftr" sz="quarter" idx="11"/>
          </p:nvPr>
        </p:nvSpPr>
        <p:spPr/>
        <p:txBody>
          <a:bodyPr/>
          <a:lstStyle/>
          <a:p>
            <a:pPr>
              <a:defRPr/>
            </a:pPr>
            <a:endParaRPr lang="es-ES" altLang="en-US"/>
          </a:p>
        </p:txBody>
      </p:sp>
      <p:sp>
        <p:nvSpPr>
          <p:cNvPr id="9" name="Slide Number Placeholder 8"/>
          <p:cNvSpPr>
            <a:spLocks noGrp="1"/>
          </p:cNvSpPr>
          <p:nvPr>
            <p:ph type="sldNum" sz="quarter" idx="12"/>
          </p:nvPr>
        </p:nvSpPr>
        <p:spPr/>
        <p:txBody>
          <a:bodyPr/>
          <a:lstStyle/>
          <a:p>
            <a:fld id="{82E81E03-59CF-4953-ACF3-6871C52704BA}" type="slidenum">
              <a:rPr lang="es-ES" altLang="en-US" smtClean="0"/>
              <a:pPr/>
              <a:t>‹#›</a:t>
            </a:fld>
            <a:endParaRPr lang="es-E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86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s-ES" altLang="en-US"/>
          </a:p>
        </p:txBody>
      </p:sp>
      <p:sp>
        <p:nvSpPr>
          <p:cNvPr id="4" name="Footer Placeholder 3"/>
          <p:cNvSpPr>
            <a:spLocks noGrp="1"/>
          </p:cNvSpPr>
          <p:nvPr>
            <p:ph type="ftr" sz="quarter" idx="11"/>
          </p:nvPr>
        </p:nvSpPr>
        <p:spPr/>
        <p:txBody>
          <a:bodyPr/>
          <a:lstStyle/>
          <a:p>
            <a:pPr>
              <a:defRPr/>
            </a:pPr>
            <a:endParaRPr lang="es-ES" altLang="en-US"/>
          </a:p>
        </p:txBody>
      </p:sp>
      <p:sp>
        <p:nvSpPr>
          <p:cNvPr id="5" name="Slide Number Placeholder 4"/>
          <p:cNvSpPr>
            <a:spLocks noGrp="1"/>
          </p:cNvSpPr>
          <p:nvPr>
            <p:ph type="sldNum" sz="quarter" idx="12"/>
          </p:nvPr>
        </p:nvSpPr>
        <p:spPr/>
        <p:txBody>
          <a:bodyPr/>
          <a:lstStyle/>
          <a:p>
            <a:fld id="{265DE51B-A445-4588-AD93-ABB836A7C77F}" type="slidenum">
              <a:rPr lang="es-ES" altLang="en-US" smtClean="0"/>
              <a:pPr/>
              <a:t>‹#›</a:t>
            </a:fld>
            <a:endParaRPr lang="es-E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41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ltLang="en-US"/>
          </a:p>
        </p:txBody>
      </p:sp>
      <p:sp>
        <p:nvSpPr>
          <p:cNvPr id="3" name="Footer Placeholder 2"/>
          <p:cNvSpPr>
            <a:spLocks noGrp="1"/>
          </p:cNvSpPr>
          <p:nvPr>
            <p:ph type="ftr" sz="quarter" idx="11"/>
          </p:nvPr>
        </p:nvSpPr>
        <p:spPr/>
        <p:txBody>
          <a:bodyPr/>
          <a:lstStyle/>
          <a:p>
            <a:pPr>
              <a:defRPr/>
            </a:pPr>
            <a:endParaRPr lang="es-ES" altLang="en-US"/>
          </a:p>
        </p:txBody>
      </p:sp>
      <p:sp>
        <p:nvSpPr>
          <p:cNvPr id="4" name="Slide Number Placeholder 3"/>
          <p:cNvSpPr>
            <a:spLocks noGrp="1"/>
          </p:cNvSpPr>
          <p:nvPr>
            <p:ph type="sldNum" sz="quarter" idx="12"/>
          </p:nvPr>
        </p:nvSpPr>
        <p:spPr/>
        <p:txBody>
          <a:bodyPr/>
          <a:lstStyle/>
          <a:p>
            <a:fld id="{579929B1-6B6C-429E-B810-20F7422D8770}" type="slidenum">
              <a:rPr lang="es-ES" altLang="en-US" smtClean="0"/>
              <a:pPr/>
              <a:t>‹#›</a:t>
            </a:fld>
            <a:endParaRPr lang="es-ES" altLang="en-US"/>
          </a:p>
        </p:txBody>
      </p:sp>
    </p:spTree>
    <p:extLst>
      <p:ext uri="{BB962C8B-B14F-4D97-AF65-F5344CB8AC3E}">
        <p14:creationId xmlns:p14="http://schemas.microsoft.com/office/powerpoint/2010/main" val="40602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s-ES" altLang="en-US"/>
          </a:p>
        </p:txBody>
      </p:sp>
      <p:sp>
        <p:nvSpPr>
          <p:cNvPr id="6" name="Footer Placeholder 5"/>
          <p:cNvSpPr>
            <a:spLocks noGrp="1"/>
          </p:cNvSpPr>
          <p:nvPr>
            <p:ph type="ftr" sz="quarter" idx="11"/>
          </p:nvPr>
        </p:nvSpPr>
        <p:spPr/>
        <p:txBody>
          <a:bodyPr/>
          <a:lstStyle/>
          <a:p>
            <a:pPr>
              <a:defRPr/>
            </a:pPr>
            <a:endParaRPr lang="es-ES" altLang="en-US"/>
          </a:p>
        </p:txBody>
      </p:sp>
      <p:sp>
        <p:nvSpPr>
          <p:cNvPr id="7" name="Slide Number Placeholder 6"/>
          <p:cNvSpPr>
            <a:spLocks noGrp="1"/>
          </p:cNvSpPr>
          <p:nvPr>
            <p:ph type="sldNum" sz="quarter" idx="12"/>
          </p:nvPr>
        </p:nvSpPr>
        <p:spPr/>
        <p:txBody>
          <a:bodyPr/>
          <a:lstStyle/>
          <a:p>
            <a:fld id="{05CBF50C-1844-4BC1-A748-6678316F41DD}" type="slidenum">
              <a:rPr lang="es-ES" altLang="en-US" smtClean="0"/>
              <a:pPr/>
              <a:t>‹#›</a:t>
            </a:fld>
            <a:endParaRPr lang="es-E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89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s-ES" altLang="en-US"/>
          </a:p>
        </p:txBody>
      </p:sp>
      <p:sp>
        <p:nvSpPr>
          <p:cNvPr id="6" name="Footer Placeholder 5"/>
          <p:cNvSpPr>
            <a:spLocks noGrp="1"/>
          </p:cNvSpPr>
          <p:nvPr>
            <p:ph type="ftr" sz="quarter" idx="11"/>
          </p:nvPr>
        </p:nvSpPr>
        <p:spPr/>
        <p:txBody>
          <a:bodyPr/>
          <a:lstStyle/>
          <a:p>
            <a:pPr>
              <a:defRPr/>
            </a:pPr>
            <a:endParaRPr lang="es-ES" altLang="en-US"/>
          </a:p>
        </p:txBody>
      </p:sp>
      <p:sp>
        <p:nvSpPr>
          <p:cNvPr id="7" name="Slide Number Placeholder 6"/>
          <p:cNvSpPr>
            <a:spLocks noGrp="1"/>
          </p:cNvSpPr>
          <p:nvPr>
            <p:ph type="sldNum" sz="quarter" idx="12"/>
          </p:nvPr>
        </p:nvSpPr>
        <p:spPr/>
        <p:txBody>
          <a:bodyPr/>
          <a:lstStyle/>
          <a:p>
            <a:fld id="{8BDC0D0F-6900-4118-8DE4-A56496B69B2D}" type="slidenum">
              <a:rPr lang="es-ES" altLang="en-US" smtClean="0"/>
              <a:pPr/>
              <a:t>‹#›</a:t>
            </a:fld>
            <a:endParaRPr lang="es-ES" altLang="en-US"/>
          </a:p>
        </p:txBody>
      </p:sp>
    </p:spTree>
    <p:extLst>
      <p:ext uri="{BB962C8B-B14F-4D97-AF65-F5344CB8AC3E}">
        <p14:creationId xmlns:p14="http://schemas.microsoft.com/office/powerpoint/2010/main" val="70105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s-ES"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s-ES"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B28E6A-C37B-4E50-8657-A6BD330EEDF0}" type="slidenum">
              <a:rPr lang="es-ES" altLang="en-US" smtClean="0"/>
              <a:pPr/>
              <a:t>‹#›</a:t>
            </a:fld>
            <a:endParaRPr lang="es-ES" altLang="en-US"/>
          </a:p>
        </p:txBody>
      </p:sp>
    </p:spTree>
    <p:extLst>
      <p:ext uri="{BB962C8B-B14F-4D97-AF65-F5344CB8AC3E}">
        <p14:creationId xmlns:p14="http://schemas.microsoft.com/office/powerpoint/2010/main" val="22111131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f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f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web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Online_advertising" TargetMode="External"/><Relationship Id="rId2" Type="http://schemas.openxmlformats.org/officeDocument/2006/relationships/hyperlink" Target="https://en.wikipedia.org/wiki/Software"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en.wikipedia.org/wiki/HTTP_cooki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Computer_program" TargetMode="External"/><Relationship Id="rId2" Type="http://schemas.openxmlformats.org/officeDocument/2006/relationships/hyperlink" Target="https://en.wikipedia.org/wiki/Malware" TargetMode="Externa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en.wikipedia.org/wiki/Computer_virus" TargetMode="External"/><Relationship Id="rId4" Type="http://schemas.openxmlformats.org/officeDocument/2006/relationships/hyperlink" Target="https://en.wikipedia.org/wiki/Bandwidth_(computin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computerhope.com/jargon/h/hacker.htm" TargetMode="External"/><Relationship Id="rId2" Type="http://schemas.openxmlformats.org/officeDocument/2006/relationships/hyperlink" Target="https://www.computerhope.com/jargon/n/network.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omputerhope.com/jargon/s/security.htm" TargetMode="External"/><Relationship Id="rId2" Type="http://schemas.openxmlformats.org/officeDocument/2006/relationships/hyperlink" Target="https://www.computerhope.com/jargon/h/hack.htm"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85216"/>
            <a:ext cx="7886700" cy="1325563"/>
          </a:xfrm>
        </p:spPr>
        <p:txBody>
          <a:bodyPr>
            <a:normAutofit/>
          </a:bodyPr>
          <a:lstStyle/>
          <a:p>
            <a:r>
              <a:rPr lang="en-US">
                <a:solidFill>
                  <a:schemeClr val="bg1"/>
                </a:solidFill>
              </a:rPr>
              <a:t>TOPIC </a:t>
            </a:r>
          </a:p>
        </p:txBody>
      </p:sp>
      <p:sp>
        <p:nvSpPr>
          <p:cNvPr id="5" name="Content Placeholder 4"/>
          <p:cNvSpPr>
            <a:spLocks noGrp="1"/>
          </p:cNvSpPr>
          <p:nvPr>
            <p:ph idx="1"/>
          </p:nvPr>
        </p:nvSpPr>
        <p:spPr>
          <a:xfrm>
            <a:off x="1043608" y="2516777"/>
            <a:ext cx="7469456" cy="3660185"/>
          </a:xfrm>
        </p:spPr>
        <p:txBody>
          <a:bodyPr anchor="ctr">
            <a:normAutofit/>
          </a:bodyPr>
          <a:lstStyle/>
          <a:p>
            <a:pPr marL="0" indent="0">
              <a:buNone/>
            </a:pPr>
            <a:endParaRPr lang="en-US" sz="1900"/>
          </a:p>
          <a:p>
            <a:pPr marL="0" indent="0">
              <a:buNone/>
            </a:pPr>
            <a:endParaRPr lang="en-US" sz="1900"/>
          </a:p>
          <a:p>
            <a:pPr marL="0" indent="0">
              <a:buNone/>
            </a:pPr>
            <a:endParaRPr lang="en-US" sz="1900"/>
          </a:p>
          <a:p>
            <a:pPr marL="0" indent="0">
              <a:buNone/>
            </a:pPr>
            <a:endParaRPr lang="en-US" sz="1900"/>
          </a:p>
          <a:p>
            <a:pPr marL="0" indent="0">
              <a:buNone/>
            </a:pPr>
            <a:endParaRPr lang="en-US" sz="1900"/>
          </a:p>
          <a:p>
            <a:pPr marL="0" indent="0">
              <a:buNone/>
            </a:pPr>
            <a:endParaRPr lang="en-US" sz="1900"/>
          </a:p>
          <a:p>
            <a:pPr marL="0" indent="0">
              <a:buNone/>
            </a:pPr>
            <a:r>
              <a:rPr lang="en-US" sz="1900"/>
              <a:t>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810" r="354" b="3"/>
          <a:stretch/>
        </p:blipFill>
        <p:spPr>
          <a:xfrm>
            <a:off x="971600" y="2516777"/>
            <a:ext cx="7128792" cy="3660185"/>
          </a:xfrm>
          <a:prstGeom prst="rect">
            <a:avLst/>
          </a:prstGeom>
        </p:spPr>
      </p:pic>
    </p:spTree>
    <p:extLst>
      <p:ext uri="{BB962C8B-B14F-4D97-AF65-F5344CB8AC3E}">
        <p14:creationId xmlns:p14="http://schemas.microsoft.com/office/powerpoint/2010/main" val="111380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b="1" dirty="0">
                <a:solidFill>
                  <a:srgbClr val="C00000"/>
                </a:solidFill>
              </a:rPr>
              <a:t>                </a:t>
            </a:r>
            <a:r>
              <a:rPr lang="en-US" sz="3200" b="1" dirty="0">
                <a:solidFill>
                  <a:srgbClr val="C00000"/>
                </a:solidFill>
              </a:rPr>
              <a:t>TYPES OF NETWORK</a:t>
            </a:r>
          </a:p>
        </p:txBody>
      </p:sp>
    </p:spTree>
    <p:extLst>
      <p:ext uri="{BB962C8B-B14F-4D97-AF65-F5344CB8AC3E}">
        <p14:creationId xmlns:p14="http://schemas.microsoft.com/office/powerpoint/2010/main" val="13363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Types Of Network</a:t>
            </a:r>
          </a:p>
        </p:txBody>
      </p:sp>
      <p:sp>
        <p:nvSpPr>
          <p:cNvPr id="3" name="Content Placeholder 2"/>
          <p:cNvSpPr>
            <a:spLocks noGrp="1"/>
          </p:cNvSpPr>
          <p:nvPr>
            <p:ph idx="1"/>
          </p:nvPr>
        </p:nvSpPr>
        <p:spPr/>
        <p:txBody>
          <a:bodyPr/>
          <a:lstStyle/>
          <a:p>
            <a:pPr marL="0" indent="0">
              <a:buNone/>
            </a:pPr>
            <a:r>
              <a:rPr lang="en-US" sz="2800" b="1" u="sng" dirty="0"/>
              <a:t>TYPES</a:t>
            </a:r>
            <a:r>
              <a:rPr lang="en-US" sz="2800" b="1" dirty="0"/>
              <a:t>:</a:t>
            </a:r>
          </a:p>
          <a:p>
            <a:pPr marL="457200" indent="-457200">
              <a:buAutoNum type="arabicParenR"/>
            </a:pPr>
            <a:r>
              <a:rPr lang="en-US" sz="2400" b="1" dirty="0"/>
              <a:t>LAN: Local Area Network              Area  </a:t>
            </a:r>
          </a:p>
          <a:p>
            <a:pPr marL="457200" indent="-457200">
              <a:buAutoNum type="arabicParenR"/>
            </a:pPr>
            <a:r>
              <a:rPr lang="en-US" sz="2400" b="1" dirty="0"/>
              <a:t>MAN: Metropolitan Area Network</a:t>
            </a:r>
          </a:p>
          <a:p>
            <a:pPr marL="457200" indent="-457200">
              <a:buAutoNum type="arabicParenR"/>
            </a:pPr>
            <a:r>
              <a:rPr lang="en-US" sz="2400" b="1" dirty="0"/>
              <a:t>WAN: Wide Area Network</a:t>
            </a:r>
          </a:p>
        </p:txBody>
      </p:sp>
      <p:cxnSp>
        <p:nvCxnSpPr>
          <p:cNvPr id="5" name="Straight Arrow Connector 4"/>
          <p:cNvCxnSpPr/>
          <p:nvPr/>
        </p:nvCxnSpPr>
        <p:spPr>
          <a:xfrm>
            <a:off x="5220072" y="3356992"/>
            <a:ext cx="9133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57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 Local Area Network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564904"/>
            <a:ext cx="7200799" cy="3528392"/>
          </a:xfrm>
        </p:spPr>
      </p:pic>
    </p:spTree>
    <p:extLst>
      <p:ext uri="{BB962C8B-B14F-4D97-AF65-F5344CB8AC3E}">
        <p14:creationId xmlns:p14="http://schemas.microsoft.com/office/powerpoint/2010/main" val="60372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 Metropolitan Area  Network</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07"/>
          <a:stretch/>
        </p:blipFill>
        <p:spPr>
          <a:xfrm>
            <a:off x="1043608" y="2060848"/>
            <a:ext cx="7200800" cy="4032448"/>
          </a:xfrm>
        </p:spPr>
      </p:pic>
    </p:spTree>
    <p:extLst>
      <p:ext uri="{BB962C8B-B14F-4D97-AF65-F5344CB8AC3E}">
        <p14:creationId xmlns:p14="http://schemas.microsoft.com/office/powerpoint/2010/main" val="285669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WAN: Wide Area Network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564904"/>
            <a:ext cx="6840760" cy="3528392"/>
          </a:xfrm>
        </p:spPr>
      </p:pic>
    </p:spTree>
    <p:extLst>
      <p:ext uri="{BB962C8B-B14F-4D97-AF65-F5344CB8AC3E}">
        <p14:creationId xmlns:p14="http://schemas.microsoft.com/office/powerpoint/2010/main" val="315392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Computer Network</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015"/>
          <a:stretch/>
        </p:blipFill>
        <p:spPr>
          <a:xfrm>
            <a:off x="1259633" y="2708920"/>
            <a:ext cx="6264696" cy="3384376"/>
          </a:xfrm>
        </p:spPr>
      </p:pic>
    </p:spTree>
    <p:extLst>
      <p:ext uri="{BB962C8B-B14F-4D97-AF65-F5344CB8AC3E}">
        <p14:creationId xmlns:p14="http://schemas.microsoft.com/office/powerpoint/2010/main" val="137006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2400" b="1" dirty="0"/>
          </a:p>
          <a:p>
            <a:pPr marL="0" indent="0">
              <a:buNone/>
            </a:pPr>
            <a:endParaRPr lang="en-US" sz="3200" b="1" dirty="0"/>
          </a:p>
          <a:p>
            <a:pPr marL="0" indent="0">
              <a:buNone/>
            </a:pPr>
            <a:r>
              <a:rPr lang="en-US" sz="3200" b="1" dirty="0"/>
              <a:t>          </a:t>
            </a:r>
            <a:r>
              <a:rPr lang="en-US" sz="3200" b="1" dirty="0">
                <a:solidFill>
                  <a:srgbClr val="0099CC"/>
                </a:solidFill>
              </a:rPr>
              <a:t>TRANSMISSION MEDIA</a:t>
            </a:r>
          </a:p>
        </p:txBody>
      </p:sp>
    </p:spTree>
    <p:extLst>
      <p:ext uri="{BB962C8B-B14F-4D97-AF65-F5344CB8AC3E}">
        <p14:creationId xmlns:p14="http://schemas.microsoft.com/office/powerpoint/2010/main" val="3982675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490135"/>
            <a:ext cx="7344815" cy="3444997"/>
          </a:xfrm>
        </p:spPr>
        <p:txBody>
          <a:bodyPr>
            <a:normAutofit/>
          </a:bodyPr>
          <a:lstStyle/>
          <a:p>
            <a:pPr marL="0" indent="0">
              <a:buNone/>
            </a:pPr>
            <a:r>
              <a:rPr lang="en-US" sz="2800" b="1" u="sng" dirty="0"/>
              <a:t>TRANSMISSION  MEDIA</a:t>
            </a:r>
            <a:r>
              <a:rPr lang="en-US" sz="2800" b="1" dirty="0"/>
              <a:t>:</a:t>
            </a:r>
          </a:p>
          <a:p>
            <a:pPr marL="0" indent="0">
              <a:buNone/>
            </a:pPr>
            <a:r>
              <a:rPr lang="en-US" sz="2400" b="1" u="sng" dirty="0"/>
              <a:t>Transmission Media </a:t>
            </a:r>
            <a:r>
              <a:rPr lang="en-US" sz="2000" b="1" dirty="0"/>
              <a:t>is a pathway that carries the information from sender to receiver. </a:t>
            </a:r>
          </a:p>
          <a:p>
            <a:pPr marL="0" indent="0">
              <a:buNone/>
            </a:pPr>
            <a:r>
              <a:rPr lang="en-US" sz="2000" b="1" dirty="0"/>
              <a:t>We use different types of cables or waves to transmit data. </a:t>
            </a:r>
          </a:p>
          <a:p>
            <a:pPr marL="0" indent="0">
              <a:buNone/>
            </a:pPr>
            <a:r>
              <a:rPr lang="en-US" sz="2000" b="1" dirty="0"/>
              <a:t>Data is transmitted normally through electrical or electromagnetic signals.</a:t>
            </a:r>
          </a:p>
          <a:p>
            <a:pPr marL="0" indent="0">
              <a:buNone/>
            </a:pPr>
            <a:r>
              <a:rPr lang="en-US" sz="2000" b="1" dirty="0"/>
              <a:t>Transmission media is also called Communication channel.</a:t>
            </a:r>
          </a:p>
        </p:txBody>
      </p:sp>
    </p:spTree>
    <p:extLst>
      <p:ext uri="{BB962C8B-B14F-4D97-AF65-F5344CB8AC3E}">
        <p14:creationId xmlns:p14="http://schemas.microsoft.com/office/powerpoint/2010/main" val="383243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26239"/>
            <a:ext cx="6798734" cy="1303867"/>
          </a:xfrm>
        </p:spPr>
        <p:txBody>
          <a:bodyPr/>
          <a:lstStyle/>
          <a:p>
            <a:r>
              <a:rPr lang="en-US" sz="2800" b="1" dirty="0"/>
              <a:t>  </a:t>
            </a:r>
            <a:r>
              <a:rPr lang="en-US" sz="2800" b="1" u="sng" dirty="0"/>
              <a:t>TYPES OF TRANSMISSION MEDIUM</a:t>
            </a:r>
          </a:p>
        </p:txBody>
      </p:sp>
      <p:sp>
        <p:nvSpPr>
          <p:cNvPr id="3" name="Content Placeholder 2"/>
          <p:cNvSpPr>
            <a:spLocks noGrp="1"/>
          </p:cNvSpPr>
          <p:nvPr>
            <p:ph idx="1"/>
          </p:nvPr>
        </p:nvSpPr>
        <p:spPr/>
        <p:txBody>
          <a:bodyPr>
            <a:normAutofit lnSpcReduction="10000"/>
          </a:bodyPr>
          <a:lstStyle/>
          <a:p>
            <a:pPr marL="0" indent="0">
              <a:buNone/>
            </a:pPr>
            <a:r>
              <a:rPr lang="en-US" sz="2400" b="1" dirty="0"/>
              <a:t>TYPES:</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b="1" dirty="0"/>
              <a:t>                              </a:t>
            </a:r>
          </a:p>
        </p:txBody>
      </p:sp>
      <p:sp>
        <p:nvSpPr>
          <p:cNvPr id="5" name="Rectangle 4"/>
          <p:cNvSpPr/>
          <p:nvPr/>
        </p:nvSpPr>
        <p:spPr>
          <a:xfrm>
            <a:off x="899592" y="2060848"/>
            <a:ext cx="7488832" cy="2862322"/>
          </a:xfrm>
          <a:prstGeom prst="rect">
            <a:avLst/>
          </a:prstGeom>
        </p:spPr>
        <p:txBody>
          <a:bodyPr wrap="square">
            <a:spAutoFit/>
          </a:bodyPr>
          <a:lstStyle/>
          <a:p>
            <a:endParaRPr lang="en-US" dirty="0"/>
          </a:p>
          <a:p>
            <a:endParaRPr lang="en-US" dirty="0"/>
          </a:p>
          <a:p>
            <a:endParaRPr lang="en-US" dirty="0"/>
          </a:p>
          <a:p>
            <a:r>
              <a:rPr lang="en-US" dirty="0"/>
              <a:t>There are Two </a:t>
            </a:r>
            <a:r>
              <a:rPr lang="en-US" b="1" dirty="0"/>
              <a:t>Types of </a:t>
            </a:r>
            <a:r>
              <a:rPr lang="en-US" b="1" u="sng" dirty="0"/>
              <a:t>Transmission Media</a:t>
            </a:r>
            <a:r>
              <a:rPr lang="en-US" u="sng" dirty="0"/>
              <a:t>, </a:t>
            </a:r>
            <a:r>
              <a:rPr lang="en-US" dirty="0"/>
              <a:t>namely guided and unguided. </a:t>
            </a:r>
          </a:p>
          <a:p>
            <a:r>
              <a:rPr lang="en-US" b="1" dirty="0"/>
              <a:t>1. </a:t>
            </a:r>
            <a:r>
              <a:rPr lang="en-US" b="1" u="sng" dirty="0"/>
              <a:t>Guided Media</a:t>
            </a:r>
            <a:r>
              <a:rPr lang="en-US" u="sng" dirty="0"/>
              <a:t> </a:t>
            </a:r>
            <a:r>
              <a:rPr lang="en-US" dirty="0"/>
              <a:t>is a wired communication it transmits data either using twisted pair cable, coaxial cable or fiber optics.</a:t>
            </a:r>
          </a:p>
          <a:p>
            <a:r>
              <a:rPr lang="en-US" b="1" dirty="0"/>
              <a:t>2.</a:t>
            </a:r>
            <a:r>
              <a:rPr lang="en-US" b="1" u="sng" dirty="0"/>
              <a:t>Unguided Media</a:t>
            </a:r>
            <a:r>
              <a:rPr lang="en-US" dirty="0"/>
              <a:t> is a wireless communication it transmits signal by broadcasting it through the air.</a:t>
            </a:r>
          </a:p>
          <a:p>
            <a:endParaRPr lang="en-US" dirty="0"/>
          </a:p>
          <a:p>
            <a:endParaRPr lang="en-US" dirty="0"/>
          </a:p>
        </p:txBody>
      </p:sp>
      <p:pic>
        <p:nvPicPr>
          <p:cNvPr id="7" name="Content Placeholder 3">
            <a:extLst>
              <a:ext uri="{FF2B5EF4-FFF2-40B4-BE49-F238E27FC236}">
                <a16:creationId xmlns:a16="http://schemas.microsoft.com/office/drawing/2014/main" id="{BCBB4808-3E79-4A49-939C-EFFEF736B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38" y="4437112"/>
            <a:ext cx="6799262" cy="1768952"/>
          </a:xfrm>
          <a:prstGeom prst="rect">
            <a:avLst/>
          </a:prstGeom>
        </p:spPr>
      </p:pic>
    </p:spTree>
    <p:extLst>
      <p:ext uri="{BB962C8B-B14F-4D97-AF65-F5344CB8AC3E}">
        <p14:creationId xmlns:p14="http://schemas.microsoft.com/office/powerpoint/2010/main" val="412189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492896"/>
            <a:ext cx="7292033" cy="3442236"/>
          </a:xfrm>
        </p:spPr>
        <p:txBody>
          <a:bodyPr>
            <a:normAutofit lnSpcReduction="10000"/>
          </a:bodyPr>
          <a:lstStyle/>
          <a:p>
            <a:pPr marL="0" indent="0">
              <a:buNone/>
            </a:pPr>
            <a:r>
              <a:rPr lang="en-US" b="1" dirty="0"/>
              <a:t>1. </a:t>
            </a:r>
            <a:r>
              <a:rPr lang="en-US" b="1" u="sng" dirty="0"/>
              <a:t>TWISTED PAIR CABLE</a:t>
            </a:r>
          </a:p>
          <a:p>
            <a:pPr marL="0" indent="0">
              <a:buNone/>
            </a:pPr>
            <a:r>
              <a:rPr lang="en-US" sz="2400" b="1" dirty="0"/>
              <a:t>Pair of insulated wires</a:t>
            </a:r>
          </a:p>
          <a:p>
            <a:pPr marL="0" indent="0">
              <a:buNone/>
            </a:pPr>
            <a:r>
              <a:rPr lang="en-US" sz="2400" b="1" dirty="0"/>
              <a:t>   2 million bits per second</a:t>
            </a:r>
          </a:p>
          <a:p>
            <a:pPr marL="0" indent="0">
              <a:buNone/>
            </a:pPr>
            <a:r>
              <a:rPr lang="en-US" sz="2400" b="1" dirty="0"/>
              <a:t>   10 billion bits per second</a:t>
            </a:r>
          </a:p>
          <a:p>
            <a:pPr marL="0" indent="0">
              <a:buNone/>
            </a:pPr>
            <a:r>
              <a:rPr lang="en-US" sz="2400" b="1" dirty="0"/>
              <a:t>Remove Noise</a:t>
            </a:r>
          </a:p>
          <a:p>
            <a:pPr marL="0" indent="0">
              <a:buNone/>
            </a:pPr>
            <a:r>
              <a:rPr lang="en-US" sz="2400" b="1" dirty="0"/>
              <a:t>Electromagnetic Interface</a:t>
            </a:r>
          </a:p>
          <a:p>
            <a:pPr marL="0" indent="0">
              <a:buNone/>
            </a:pPr>
            <a:r>
              <a:rPr lang="en-US" sz="2400" b="1" dirty="0"/>
              <a:t>Cross Talk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924944"/>
            <a:ext cx="3600400" cy="2736304"/>
          </a:xfrm>
          <a:prstGeom prst="rect">
            <a:avLst/>
          </a:prstGeom>
        </p:spPr>
      </p:pic>
    </p:spTree>
    <p:extLst>
      <p:ext uri="{BB962C8B-B14F-4D97-AF65-F5344CB8AC3E}">
        <p14:creationId xmlns:p14="http://schemas.microsoft.com/office/powerpoint/2010/main" val="2579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94450"/>
            <a:ext cx="3960440" cy="3670854"/>
          </a:xfrm>
        </p:spPr>
        <p:txBody>
          <a:bodyPr>
            <a:normAutofit fontScale="92500" lnSpcReduction="10000"/>
          </a:bodyPr>
          <a:lstStyle/>
          <a:p>
            <a:pPr marL="0" indent="0">
              <a:lnSpc>
                <a:spcPct val="90000"/>
              </a:lnSpc>
              <a:buNone/>
            </a:pPr>
            <a:r>
              <a:rPr lang="en-US" sz="2200" b="1" u="sng" dirty="0"/>
              <a:t>COMPUTER NETWORK</a:t>
            </a:r>
          </a:p>
          <a:p>
            <a:pPr marL="0" indent="0">
              <a:lnSpc>
                <a:spcPct val="90000"/>
              </a:lnSpc>
              <a:buNone/>
            </a:pPr>
            <a:r>
              <a:rPr lang="en-US" sz="1900" b="1" dirty="0"/>
              <a:t>Group of computer systems</a:t>
            </a:r>
          </a:p>
          <a:p>
            <a:pPr marL="0" indent="0">
              <a:lnSpc>
                <a:spcPct val="90000"/>
              </a:lnSpc>
              <a:buNone/>
            </a:pPr>
            <a:r>
              <a:rPr lang="en-US" sz="1900" b="1" dirty="0"/>
              <a:t>Computing hardware devices</a:t>
            </a:r>
          </a:p>
          <a:p>
            <a:pPr marL="0" indent="0">
              <a:lnSpc>
                <a:spcPct val="90000"/>
              </a:lnSpc>
              <a:buNone/>
            </a:pPr>
            <a:r>
              <a:rPr lang="en-US" sz="1900" b="1" dirty="0"/>
              <a:t>Linked together with wire or wirelessly</a:t>
            </a:r>
          </a:p>
          <a:p>
            <a:pPr marL="0" indent="0">
              <a:lnSpc>
                <a:spcPct val="90000"/>
              </a:lnSpc>
              <a:buNone/>
            </a:pPr>
            <a:r>
              <a:rPr lang="en-US" sz="1900" b="1" dirty="0"/>
              <a:t>Communication</a:t>
            </a:r>
          </a:p>
          <a:p>
            <a:pPr marL="0" indent="0">
              <a:lnSpc>
                <a:spcPct val="90000"/>
              </a:lnSpc>
              <a:buNone/>
            </a:pPr>
            <a:r>
              <a:rPr lang="en-US" sz="1900" b="1" dirty="0"/>
              <a:t>Resources </a:t>
            </a:r>
          </a:p>
          <a:p>
            <a:pPr marL="0" indent="0">
              <a:lnSpc>
                <a:spcPct val="90000"/>
              </a:lnSpc>
              <a:buNone/>
            </a:pPr>
            <a:r>
              <a:rPr lang="en-US" sz="1900" b="1" dirty="0"/>
              <a:t>(Hardware +Software )</a:t>
            </a:r>
          </a:p>
          <a:p>
            <a:pPr marL="0" indent="0">
              <a:lnSpc>
                <a:spcPct val="90000"/>
              </a:lnSpc>
              <a:buNone/>
            </a:pPr>
            <a:endParaRPr lang="en-US" sz="1600" dirty="0"/>
          </a:p>
          <a:p>
            <a:pPr marL="0" indent="0">
              <a:lnSpc>
                <a:spcPct val="90000"/>
              </a:lnSpc>
              <a:buNone/>
            </a:pPr>
            <a:endParaRPr lang="en-US" sz="1600" dirty="0"/>
          </a:p>
          <a:p>
            <a:pPr marL="0" indent="0">
              <a:lnSpc>
                <a:spcPct val="90000"/>
              </a:lnSpc>
              <a:buNone/>
            </a:pPr>
            <a:r>
              <a:rPr lang="en-US" sz="1600" dirty="0"/>
              <a:t>                                          </a:t>
            </a:r>
          </a:p>
          <a:p>
            <a:pPr marL="0" indent="0">
              <a:lnSpc>
                <a:spcPct val="90000"/>
              </a:lnSpc>
              <a:buNone/>
            </a:pPr>
            <a:endParaRPr lang="en-US" sz="1600" dirty="0"/>
          </a:p>
          <a:p>
            <a:pPr marL="0" indent="0">
              <a:lnSpc>
                <a:spcPct val="90000"/>
              </a:lnSpc>
              <a:buNone/>
            </a:pPr>
            <a:endParaRPr lang="en-US" sz="1600" dirty="0"/>
          </a:p>
          <a:p>
            <a:pPr marL="0" indent="0">
              <a:lnSpc>
                <a:spcPct val="90000"/>
              </a:lnSpc>
              <a:buNone/>
            </a:pPr>
            <a:endParaRPr lang="en-US" sz="16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05" r="6918" b="4"/>
          <a:stretch/>
        </p:blipFill>
        <p:spPr>
          <a:xfrm>
            <a:off x="4860032" y="2708920"/>
            <a:ext cx="3456384" cy="3096344"/>
          </a:xfrm>
          <a:prstGeom prst="rect">
            <a:avLst/>
          </a:prstGeom>
        </p:spPr>
      </p:pic>
    </p:spTree>
    <p:extLst>
      <p:ext uri="{BB962C8B-B14F-4D97-AF65-F5344CB8AC3E}">
        <p14:creationId xmlns:p14="http://schemas.microsoft.com/office/powerpoint/2010/main" val="1314558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490135"/>
            <a:ext cx="7148017" cy="3444997"/>
          </a:xfrm>
        </p:spPr>
        <p:txBody>
          <a:bodyPr>
            <a:normAutofit fontScale="85000" lnSpcReduction="20000"/>
          </a:bodyPr>
          <a:lstStyle/>
          <a:p>
            <a:pPr marL="0" indent="0">
              <a:buNone/>
            </a:pPr>
            <a:r>
              <a:rPr lang="en-US" sz="2800" b="1" u="sng" dirty="0"/>
              <a:t>Types Of Twisted Pair Cable</a:t>
            </a:r>
          </a:p>
          <a:p>
            <a:pPr marL="0" indent="0">
              <a:buNone/>
            </a:pPr>
            <a:endParaRPr lang="en-US" sz="2400" b="1" u="sng" dirty="0"/>
          </a:p>
          <a:p>
            <a:pPr marL="0" indent="0">
              <a:buNone/>
            </a:pPr>
            <a:r>
              <a:rPr lang="en-US" sz="2400" b="1" dirty="0"/>
              <a:t>Shielded Twisted Pair (STP)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400" b="1" dirty="0"/>
          </a:p>
          <a:p>
            <a:pPr marL="0" indent="0">
              <a:buNone/>
            </a:pPr>
            <a:r>
              <a:rPr lang="en-US" sz="2400" b="1" dirty="0"/>
              <a:t>Unshielded Twisted Pair (UTP)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1" y="2852936"/>
            <a:ext cx="3456384" cy="3168352"/>
          </a:xfrm>
          <a:prstGeom prst="rect">
            <a:avLst/>
          </a:prstGeom>
        </p:spPr>
      </p:pic>
    </p:spTree>
    <p:extLst>
      <p:ext uri="{BB962C8B-B14F-4D97-AF65-F5344CB8AC3E}">
        <p14:creationId xmlns:p14="http://schemas.microsoft.com/office/powerpoint/2010/main" val="388892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b="1" dirty="0"/>
              <a:t>Telephone Line</a:t>
            </a:r>
          </a:p>
          <a:p>
            <a:pPr marL="0" indent="0">
              <a:buNone/>
            </a:pPr>
            <a:r>
              <a:rPr lang="en-US" sz="2400" b="1" dirty="0"/>
              <a:t>2 Pairs </a:t>
            </a:r>
          </a:p>
          <a:p>
            <a:pPr marL="0" indent="0">
              <a:buNone/>
            </a:pPr>
            <a:r>
              <a:rPr lang="en-US" sz="2400" b="1" dirty="0"/>
              <a:t>4 Wires</a:t>
            </a:r>
          </a:p>
          <a:p>
            <a:pPr marL="0" indent="0">
              <a:buNone/>
            </a:pPr>
            <a:r>
              <a:rPr lang="en-US" sz="2400" b="1"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52936"/>
            <a:ext cx="3744416" cy="2592288"/>
          </a:xfrm>
          <a:prstGeom prst="rect">
            <a:avLst/>
          </a:prstGeom>
        </p:spPr>
      </p:pic>
    </p:spTree>
    <p:extLst>
      <p:ext uri="{BB962C8B-B14F-4D97-AF65-F5344CB8AC3E}">
        <p14:creationId xmlns:p14="http://schemas.microsoft.com/office/powerpoint/2010/main" val="168211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8094" y="2490135"/>
            <a:ext cx="7167507" cy="3819185"/>
          </a:xfrm>
        </p:spPr>
        <p:txBody>
          <a:bodyPr>
            <a:normAutofit/>
          </a:bodyPr>
          <a:lstStyle/>
          <a:p>
            <a:pPr marL="0" indent="0">
              <a:buNone/>
            </a:pPr>
            <a:r>
              <a:rPr lang="en-US" sz="2400" b="1" dirty="0"/>
              <a:t>2. </a:t>
            </a:r>
            <a:r>
              <a:rPr lang="en-US" sz="2400" b="1" u="sng" dirty="0"/>
              <a:t>COAXIAL CABLE</a:t>
            </a:r>
          </a:p>
          <a:p>
            <a:pPr marL="0" indent="0">
              <a:buNone/>
            </a:pPr>
            <a:r>
              <a:rPr lang="en-US" sz="2400" b="1" dirty="0"/>
              <a:t>Wire Communication</a:t>
            </a:r>
          </a:p>
          <a:p>
            <a:pPr marL="0" indent="0">
              <a:buNone/>
            </a:pPr>
            <a:r>
              <a:rPr lang="en-US" sz="2400" b="1" dirty="0"/>
              <a:t>Electrical Signals</a:t>
            </a:r>
          </a:p>
          <a:p>
            <a:pPr marL="0" indent="0">
              <a:buNone/>
            </a:pPr>
            <a:r>
              <a:rPr lang="en-US" sz="2400" b="1" dirty="0"/>
              <a:t>Electromagnetic Interference</a:t>
            </a:r>
          </a:p>
          <a:p>
            <a:pPr marL="0" indent="0">
              <a:buNone/>
            </a:pPr>
            <a:r>
              <a:rPr lang="en-US" sz="2400" b="1" dirty="0"/>
              <a:t> 200 million bits per second</a:t>
            </a:r>
          </a:p>
          <a:p>
            <a:pPr marL="0" indent="0">
              <a:buNone/>
            </a:pPr>
            <a:r>
              <a:rPr lang="en-US" sz="2400" b="1" dirty="0"/>
              <a:t> 500 million bits per second</a:t>
            </a:r>
          </a:p>
          <a:p>
            <a:pPr marL="0" indent="0">
              <a:buNone/>
            </a:pPr>
            <a:r>
              <a:rPr lang="en-US" sz="2400" b="1" dirty="0"/>
              <a:t>Used in different organization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7741" y="2877205"/>
            <a:ext cx="3147702" cy="2952328"/>
          </a:xfrm>
          <a:prstGeom prst="rect">
            <a:avLst/>
          </a:prstGeom>
        </p:spPr>
      </p:pic>
      <p:cxnSp>
        <p:nvCxnSpPr>
          <p:cNvPr id="9" name="Straight Arrow Connector 8"/>
          <p:cNvCxnSpPr>
            <a:cxnSpLocks/>
          </p:cNvCxnSpPr>
          <p:nvPr/>
        </p:nvCxnSpPr>
        <p:spPr>
          <a:xfrm>
            <a:off x="5668009" y="3068960"/>
            <a:ext cx="311970" cy="734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6777446" y="3068960"/>
            <a:ext cx="31483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7700525" y="3068960"/>
            <a:ext cx="27136" cy="961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a:off x="7966692" y="3717032"/>
            <a:ext cx="369214" cy="561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96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B2C9-D755-483D-893E-771A5B7F0E81}"/>
              </a:ext>
            </a:extLst>
          </p:cNvPr>
          <p:cNvSpPr>
            <a:spLocks noGrp="1"/>
          </p:cNvSpPr>
          <p:nvPr>
            <p:ph type="title"/>
          </p:nvPr>
        </p:nvSpPr>
        <p:spPr/>
        <p:txBody>
          <a:bodyPr/>
          <a:lstStyle/>
          <a:p>
            <a:r>
              <a:rPr lang="en-US" b="1" u="sng" dirty="0"/>
              <a:t>EXAMPLE</a:t>
            </a:r>
            <a:endParaRPr lang="en-PK" b="1" u="sng" dirty="0"/>
          </a:p>
        </p:txBody>
      </p:sp>
      <p:pic>
        <p:nvPicPr>
          <p:cNvPr id="4" name="Content Placeholder 3">
            <a:extLst>
              <a:ext uri="{FF2B5EF4-FFF2-40B4-BE49-F238E27FC236}">
                <a16:creationId xmlns:a16="http://schemas.microsoft.com/office/drawing/2014/main" id="{35337D4C-B8B2-4C29-9270-06E88D45E9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713038"/>
            <a:ext cx="6552728" cy="3229625"/>
          </a:xfrm>
          <a:prstGeom prst="rect">
            <a:avLst/>
          </a:prstGeom>
        </p:spPr>
      </p:pic>
    </p:spTree>
    <p:extLst>
      <p:ext uri="{BB962C8B-B14F-4D97-AF65-F5344CB8AC3E}">
        <p14:creationId xmlns:p14="http://schemas.microsoft.com/office/powerpoint/2010/main" val="3730749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90135"/>
            <a:ext cx="6912768" cy="4035209"/>
          </a:xfrm>
        </p:spPr>
        <p:txBody>
          <a:bodyPr>
            <a:noAutofit/>
          </a:bodyPr>
          <a:lstStyle/>
          <a:p>
            <a:pPr marL="0" indent="0">
              <a:buNone/>
            </a:pPr>
            <a:r>
              <a:rPr lang="en-US" b="1" dirty="0"/>
              <a:t>3. </a:t>
            </a:r>
            <a:r>
              <a:rPr lang="en-US" b="1" u="sng" dirty="0"/>
              <a:t>FIBER OPTIC CABLE</a:t>
            </a:r>
          </a:p>
          <a:p>
            <a:pPr marL="0" indent="0">
              <a:buNone/>
            </a:pPr>
            <a:r>
              <a:rPr lang="en-US" b="1" dirty="0"/>
              <a:t>Communication Medium</a:t>
            </a:r>
          </a:p>
          <a:p>
            <a:pPr marL="0" indent="0">
              <a:buNone/>
            </a:pPr>
            <a:r>
              <a:rPr lang="en-US" b="1" dirty="0"/>
              <a:t>Transmit data</a:t>
            </a:r>
          </a:p>
          <a:p>
            <a:pPr marL="0" indent="0">
              <a:buNone/>
            </a:pPr>
            <a:r>
              <a:rPr lang="en-US" b="1" dirty="0"/>
              <a:t>Light waves</a:t>
            </a:r>
          </a:p>
          <a:p>
            <a:pPr marL="0" indent="0">
              <a:buNone/>
            </a:pPr>
            <a:r>
              <a:rPr lang="en-US" b="1" dirty="0"/>
              <a:t>Transparent Strand</a:t>
            </a:r>
          </a:p>
          <a:p>
            <a:pPr marL="0" indent="0">
              <a:buNone/>
            </a:pPr>
            <a:r>
              <a:rPr lang="en-US" b="1" dirty="0"/>
              <a:t>Thin Hair        Fast Speed</a:t>
            </a:r>
          </a:p>
          <a:p>
            <a:pPr marL="0" indent="0">
              <a:buNone/>
            </a:pPr>
            <a:r>
              <a:rPr lang="en-US" b="1" dirty="0"/>
              <a:t>Pure Glass      50,000 communication lines</a:t>
            </a:r>
          </a:p>
          <a:p>
            <a:pPr marL="0" indent="0">
              <a:buNone/>
            </a:pPr>
            <a:r>
              <a:rPr lang="en-US" b="1" dirty="0"/>
              <a:t>                                                </a:t>
            </a:r>
          </a:p>
          <a:p>
            <a:pPr marL="0" indent="0">
              <a:buNone/>
            </a:pPr>
            <a:endParaRPr lang="en-US" b="1" dirty="0"/>
          </a:p>
          <a:p>
            <a:pPr marL="0" indent="0">
              <a:buNone/>
            </a:pPr>
            <a:endParaRPr lang="en-US" b="1"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708920"/>
            <a:ext cx="3456383" cy="2808312"/>
          </a:xfrm>
          <a:prstGeom prst="rect">
            <a:avLst/>
          </a:prstGeom>
        </p:spPr>
      </p:pic>
    </p:spTree>
    <p:extLst>
      <p:ext uri="{BB962C8B-B14F-4D97-AF65-F5344CB8AC3E}">
        <p14:creationId xmlns:p14="http://schemas.microsoft.com/office/powerpoint/2010/main" val="88768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384B-6129-4F88-B9D6-1249CEE4B1AC}"/>
              </a:ext>
            </a:extLst>
          </p:cNvPr>
          <p:cNvSpPr>
            <a:spLocks noGrp="1"/>
          </p:cNvSpPr>
          <p:nvPr>
            <p:ph type="title"/>
          </p:nvPr>
        </p:nvSpPr>
        <p:spPr/>
        <p:txBody>
          <a:bodyPr/>
          <a:lstStyle/>
          <a:p>
            <a:r>
              <a:rPr lang="en-US" b="1" dirty="0"/>
              <a:t>EXAMPLE</a:t>
            </a:r>
            <a:endParaRPr lang="en-PK" b="1" dirty="0"/>
          </a:p>
        </p:txBody>
      </p:sp>
      <p:pic>
        <p:nvPicPr>
          <p:cNvPr id="4" name="Content Placeholder 3">
            <a:extLst>
              <a:ext uri="{FF2B5EF4-FFF2-40B4-BE49-F238E27FC236}">
                <a16:creationId xmlns:a16="http://schemas.microsoft.com/office/drawing/2014/main" id="{208395C1-CC8B-4B99-A8C8-04927E8034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338" y="2564404"/>
            <a:ext cx="6799262" cy="3297642"/>
          </a:xfrm>
        </p:spPr>
      </p:pic>
    </p:spTree>
    <p:extLst>
      <p:ext uri="{BB962C8B-B14F-4D97-AF65-F5344CB8AC3E}">
        <p14:creationId xmlns:p14="http://schemas.microsoft.com/office/powerpoint/2010/main" val="79301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636912"/>
            <a:ext cx="7272808" cy="3384376"/>
          </a:xfrm>
        </p:spPr>
      </p:pic>
    </p:spTree>
    <p:extLst>
      <p:ext uri="{BB962C8B-B14F-4D97-AF65-F5344CB8AC3E}">
        <p14:creationId xmlns:p14="http://schemas.microsoft.com/office/powerpoint/2010/main" val="301172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913"/>
          <a:stretch/>
        </p:blipFill>
        <p:spPr>
          <a:xfrm>
            <a:off x="827584" y="1052736"/>
            <a:ext cx="7488832" cy="5040560"/>
          </a:xfrm>
        </p:spPr>
      </p:pic>
    </p:spTree>
    <p:extLst>
      <p:ext uri="{BB962C8B-B14F-4D97-AF65-F5344CB8AC3E}">
        <p14:creationId xmlns:p14="http://schemas.microsoft.com/office/powerpoint/2010/main" val="341352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490135"/>
            <a:ext cx="7416824" cy="3603161"/>
          </a:xfrm>
        </p:spPr>
        <p:txBody>
          <a:bodyPr/>
          <a:lstStyle/>
          <a:p>
            <a:pPr marL="0" indent="0">
              <a:buNone/>
            </a:pPr>
            <a:r>
              <a:rPr lang="en-US" b="1" dirty="0"/>
              <a:t>MICROWAVE</a:t>
            </a:r>
          </a:p>
          <a:p>
            <a:pPr marL="0" indent="0">
              <a:buNone/>
            </a:pPr>
            <a:r>
              <a:rPr lang="en-US" sz="2400" b="1" dirty="0"/>
              <a:t>Microwave</a:t>
            </a:r>
            <a:r>
              <a:rPr lang="en-US" sz="2800" b="1" dirty="0"/>
              <a:t> </a:t>
            </a:r>
            <a:r>
              <a:rPr lang="en-US" b="1" dirty="0"/>
              <a:t>                   </a:t>
            </a:r>
            <a:r>
              <a:rPr lang="en-US" sz="2000" b="1" dirty="0"/>
              <a:t>Electromagnetic Radiation</a:t>
            </a:r>
          </a:p>
          <a:p>
            <a:pPr marL="0" indent="0">
              <a:buNone/>
            </a:pPr>
            <a:r>
              <a:rPr lang="en-US" sz="2400" b="1" dirty="0"/>
              <a:t>Wave length      =             </a:t>
            </a:r>
            <a:r>
              <a:rPr lang="en-US" sz="2000" b="1" dirty="0"/>
              <a:t>1 meter to 1 mille meter</a:t>
            </a:r>
          </a:p>
          <a:p>
            <a:pPr marL="0" indent="0">
              <a:buNone/>
            </a:pPr>
            <a:r>
              <a:rPr lang="en-US" sz="2400" b="1" dirty="0"/>
              <a:t>Speed </a:t>
            </a:r>
            <a:r>
              <a:rPr lang="en-US" sz="2000" b="1" dirty="0"/>
              <a:t>:                                    16 Giga bits per second</a:t>
            </a:r>
          </a:p>
          <a:p>
            <a:pPr marL="0" indent="0">
              <a:buNone/>
            </a:pPr>
            <a:r>
              <a:rPr lang="en-US" sz="2400" b="1" dirty="0"/>
              <a:t>Pass through obstacle</a:t>
            </a:r>
            <a:r>
              <a:rPr lang="en-US" sz="2000" b="1" dirty="0"/>
              <a:t>:       Wall, Building</a:t>
            </a:r>
          </a:p>
          <a:p>
            <a:pPr marL="0" indent="0">
              <a:buNone/>
            </a:pPr>
            <a:endParaRPr lang="en-US" b="1" dirty="0"/>
          </a:p>
        </p:txBody>
      </p:sp>
    </p:spTree>
    <p:extLst>
      <p:ext uri="{BB962C8B-B14F-4D97-AF65-F5344CB8AC3E}">
        <p14:creationId xmlns:p14="http://schemas.microsoft.com/office/powerpoint/2010/main" val="1992303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919C-1F90-403C-B625-151EB5E26597}"/>
              </a:ext>
            </a:extLst>
          </p:cNvPr>
          <p:cNvSpPr>
            <a:spLocks noGrp="1"/>
          </p:cNvSpPr>
          <p:nvPr>
            <p:ph type="title"/>
          </p:nvPr>
        </p:nvSpPr>
        <p:spPr/>
        <p:txBody>
          <a:bodyPr/>
          <a:lstStyle/>
          <a:p>
            <a:r>
              <a:rPr lang="en-US" b="1" u="sng" dirty="0"/>
              <a:t>EXAMPLE</a:t>
            </a:r>
            <a:endParaRPr lang="en-PK" b="1" u="sng" dirty="0"/>
          </a:p>
        </p:txBody>
      </p:sp>
      <p:pic>
        <p:nvPicPr>
          <p:cNvPr id="4" name="Content Placeholder 3">
            <a:extLst>
              <a:ext uri="{FF2B5EF4-FFF2-40B4-BE49-F238E27FC236}">
                <a16:creationId xmlns:a16="http://schemas.microsoft.com/office/drawing/2014/main" id="{36793DFA-41E7-4B14-9171-CA37A865C8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0" t="1316" r="1271" b="1658"/>
          <a:stretch/>
        </p:blipFill>
        <p:spPr>
          <a:xfrm>
            <a:off x="1547664" y="2924944"/>
            <a:ext cx="6192688" cy="2880320"/>
          </a:xfrm>
        </p:spPr>
      </p:pic>
    </p:spTree>
    <p:extLst>
      <p:ext uri="{BB962C8B-B14F-4D97-AF65-F5344CB8AC3E}">
        <p14:creationId xmlns:p14="http://schemas.microsoft.com/office/powerpoint/2010/main" val="86220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EXAMPLES</a:t>
            </a:r>
            <a:br>
              <a:rPr lang="en-US" dirty="0"/>
            </a:br>
            <a:endParaRPr lang="en-US" dirty="0"/>
          </a:p>
        </p:txBody>
      </p:sp>
      <p:sp>
        <p:nvSpPr>
          <p:cNvPr id="3" name="Content Placeholder 2"/>
          <p:cNvSpPr>
            <a:spLocks noGrp="1"/>
          </p:cNvSpPr>
          <p:nvPr>
            <p:ph idx="1"/>
          </p:nvPr>
        </p:nvSpPr>
        <p:spPr>
          <a:xfrm>
            <a:off x="899592" y="2490135"/>
            <a:ext cx="7076009" cy="3444997"/>
          </a:xfrm>
        </p:spPr>
        <p:txBody>
          <a:bodyPr/>
          <a:lstStyle/>
          <a:p>
            <a:pPr marL="0" indent="0">
              <a:buNone/>
            </a:pPr>
            <a:r>
              <a:rPr lang="en-US" sz="2000" b="1" dirty="0"/>
              <a:t>1. </a:t>
            </a:r>
            <a:r>
              <a:rPr lang="en-US" sz="2000" b="1" u="sng" dirty="0"/>
              <a:t>HOME NETWORK</a:t>
            </a:r>
          </a:p>
          <a:p>
            <a:pPr marL="0" indent="0">
              <a:buNone/>
            </a:pPr>
            <a:r>
              <a:rPr lang="en-US" sz="1800" dirty="0"/>
              <a:t>1.What is ISP?</a:t>
            </a:r>
          </a:p>
          <a:p>
            <a:pPr marL="0" indent="0">
              <a:buNone/>
            </a:pPr>
            <a:r>
              <a:rPr lang="en-US" sz="1800" dirty="0"/>
              <a:t>2. What is Modem?</a:t>
            </a:r>
          </a:p>
          <a:p>
            <a:pPr marL="0" indent="0">
              <a:buNone/>
            </a:pPr>
            <a:r>
              <a:rPr lang="en-US" sz="1800" dirty="0"/>
              <a:t>3. What is Ethernet?</a:t>
            </a:r>
          </a:p>
          <a:p>
            <a:pPr marL="0" indent="0">
              <a:buNone/>
            </a:pPr>
            <a:r>
              <a:rPr lang="en-US" sz="1800" dirty="0"/>
              <a:t>5. What is Wi-Fi?</a:t>
            </a:r>
          </a:p>
          <a:p>
            <a:pPr marL="0" indent="0">
              <a:buNone/>
            </a:pPr>
            <a:r>
              <a:rPr lang="en-US" sz="1800" dirty="0"/>
              <a:t>6. What is Router?</a:t>
            </a:r>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20888"/>
            <a:ext cx="3816424" cy="3816423"/>
          </a:xfrm>
          <a:prstGeom prst="rect">
            <a:avLst/>
          </a:prstGeom>
        </p:spPr>
      </p:pic>
    </p:spTree>
    <p:extLst>
      <p:ext uri="{BB962C8B-B14F-4D97-AF65-F5344CB8AC3E}">
        <p14:creationId xmlns:p14="http://schemas.microsoft.com/office/powerpoint/2010/main" val="176118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490135"/>
            <a:ext cx="7344815" cy="3675169"/>
          </a:xfrm>
        </p:spPr>
        <p:txBody>
          <a:bodyPr>
            <a:normAutofit/>
          </a:bodyPr>
          <a:lstStyle/>
          <a:p>
            <a:pPr marL="0" indent="0">
              <a:buNone/>
            </a:pPr>
            <a:r>
              <a:rPr lang="en-US" b="1" u="sng" dirty="0"/>
              <a:t>RADIO WAVE AND INFRARED</a:t>
            </a:r>
          </a:p>
          <a:p>
            <a:pPr marL="0" indent="0">
              <a:buNone/>
            </a:pPr>
            <a:r>
              <a:rPr lang="en-US" sz="2400" b="1" dirty="0"/>
              <a:t>Radio waves</a:t>
            </a:r>
          </a:p>
          <a:p>
            <a:pPr marL="0" indent="0">
              <a:buNone/>
            </a:pPr>
            <a:r>
              <a:rPr lang="en-US" sz="2400" b="1" dirty="0"/>
              <a:t>Microwave</a:t>
            </a:r>
          </a:p>
          <a:p>
            <a:pPr marL="0" indent="0">
              <a:buNone/>
            </a:pPr>
            <a:r>
              <a:rPr lang="en-US" sz="2400" b="1" dirty="0"/>
              <a:t>Infrared</a:t>
            </a:r>
          </a:p>
          <a:p>
            <a:pPr marL="0" indent="0">
              <a:buNone/>
            </a:pPr>
            <a:r>
              <a:rPr lang="en-US" sz="2400" b="1" dirty="0"/>
              <a:t>Electromagnetic waves</a:t>
            </a:r>
          </a:p>
          <a:p>
            <a:pPr marL="0" indent="0">
              <a:buNone/>
            </a:pPr>
            <a:r>
              <a:rPr lang="en-US" sz="2400" b="1" dirty="0"/>
              <a:t>Bluetooth </a:t>
            </a:r>
          </a:p>
          <a:p>
            <a:pPr marL="0" indent="0">
              <a:buNone/>
            </a:pPr>
            <a:r>
              <a:rPr lang="en-US" sz="2400" b="1" dirty="0"/>
              <a:t>Wi-Fi</a:t>
            </a:r>
          </a:p>
        </p:txBody>
      </p:sp>
    </p:spTree>
    <p:extLst>
      <p:ext uri="{BB962C8B-B14F-4D97-AF65-F5344CB8AC3E}">
        <p14:creationId xmlns:p14="http://schemas.microsoft.com/office/powerpoint/2010/main" val="4065593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26D3-6290-48E5-A721-64002E9A33A3}"/>
              </a:ext>
            </a:extLst>
          </p:cNvPr>
          <p:cNvSpPr>
            <a:spLocks noGrp="1"/>
          </p:cNvSpPr>
          <p:nvPr>
            <p:ph type="title"/>
          </p:nvPr>
        </p:nvSpPr>
        <p:spPr/>
        <p:txBody>
          <a:bodyPr/>
          <a:lstStyle/>
          <a:p>
            <a:r>
              <a:rPr lang="en-US" b="1" u="sng" dirty="0"/>
              <a:t>EXAMPLE</a:t>
            </a:r>
            <a:endParaRPr lang="en-PK" b="1" u="sng" dirty="0"/>
          </a:p>
        </p:txBody>
      </p:sp>
      <p:pic>
        <p:nvPicPr>
          <p:cNvPr id="4" name="Content Placeholder 5">
            <a:extLst>
              <a:ext uri="{FF2B5EF4-FFF2-40B4-BE49-F238E27FC236}">
                <a16:creationId xmlns:a16="http://schemas.microsoft.com/office/drawing/2014/main" id="{22701766-51CB-4D74-9CD7-1CDBEC4F55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338" y="2707431"/>
            <a:ext cx="6799262" cy="3169841"/>
          </a:xfrm>
        </p:spPr>
      </p:pic>
    </p:spTree>
    <p:extLst>
      <p:ext uri="{BB962C8B-B14F-4D97-AF65-F5344CB8AC3E}">
        <p14:creationId xmlns:p14="http://schemas.microsoft.com/office/powerpoint/2010/main" val="259691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2800" dirty="0"/>
              <a:t>       </a:t>
            </a:r>
            <a:r>
              <a:rPr lang="en-US" sz="2800" b="1" dirty="0">
                <a:solidFill>
                  <a:srgbClr val="002060"/>
                </a:solidFill>
              </a:rPr>
              <a:t>CUTTING EDGE TECHNOLOGIES</a:t>
            </a:r>
          </a:p>
        </p:txBody>
      </p:sp>
    </p:spTree>
    <p:extLst>
      <p:ext uri="{BB962C8B-B14F-4D97-AF65-F5344CB8AC3E}">
        <p14:creationId xmlns:p14="http://schemas.microsoft.com/office/powerpoint/2010/main" val="3091705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Cutting Edge Technologies</a:t>
            </a:r>
            <a:endParaRPr lang="en-US" dirty="0">
              <a:solidFill>
                <a:schemeClr val="bg1"/>
              </a:solidFill>
            </a:endParaRPr>
          </a:p>
        </p:txBody>
      </p:sp>
      <p:sp>
        <p:nvSpPr>
          <p:cNvPr id="3" name="Content Placeholder 2"/>
          <p:cNvSpPr>
            <a:spLocks noGrp="1"/>
          </p:cNvSpPr>
          <p:nvPr>
            <p:ph idx="1"/>
          </p:nvPr>
        </p:nvSpPr>
        <p:spPr>
          <a:xfrm>
            <a:off x="755576" y="2490135"/>
            <a:ext cx="7704856" cy="3747177"/>
          </a:xfrm>
        </p:spPr>
        <p:txBody>
          <a:bodyPr>
            <a:normAutofit fontScale="92500" lnSpcReduction="10000"/>
          </a:bodyPr>
          <a:lstStyle/>
          <a:p>
            <a:pPr marL="0" indent="0">
              <a:buNone/>
            </a:pPr>
            <a:r>
              <a:rPr lang="en-US" b="1" u="sng" dirty="0"/>
              <a:t>CUTTING  EDGE  TECHNOLOGIES</a:t>
            </a:r>
          </a:p>
          <a:p>
            <a:pPr marL="0" indent="0">
              <a:buNone/>
            </a:pPr>
            <a:r>
              <a:rPr lang="en-US" sz="2400" b="1" dirty="0"/>
              <a:t>Cutting Edge Technologies is the most advanced developments in the computer technology.</a:t>
            </a:r>
          </a:p>
          <a:p>
            <a:pPr marL="0" indent="0">
              <a:buNone/>
            </a:pPr>
            <a:r>
              <a:rPr lang="en-US" sz="2400" b="1" dirty="0"/>
              <a:t>The following are a few cutting edge technologies in the field of networks and communication.</a:t>
            </a:r>
          </a:p>
          <a:p>
            <a:pPr marL="457200" indent="-457200">
              <a:buAutoNum type="arabicPeriod"/>
            </a:pPr>
            <a:r>
              <a:rPr lang="en-US" sz="2400" b="1" dirty="0"/>
              <a:t>Cellular Communication</a:t>
            </a:r>
          </a:p>
          <a:p>
            <a:pPr marL="457200" indent="-457200">
              <a:buAutoNum type="arabicPeriod"/>
            </a:pPr>
            <a:r>
              <a:rPr lang="en-US" sz="2400" b="1" dirty="0"/>
              <a:t>Satellite Communication</a:t>
            </a:r>
          </a:p>
          <a:p>
            <a:pPr marL="457200" indent="-457200">
              <a:buAutoNum type="arabicPeriod"/>
            </a:pPr>
            <a:r>
              <a:rPr lang="en-US" sz="2400" b="1" dirty="0"/>
              <a:t>Global Positioning System</a:t>
            </a:r>
          </a:p>
          <a:p>
            <a:pPr marL="457200" indent="-457200">
              <a:buFontTx/>
              <a:buAutoNum type="arabicPeriod"/>
            </a:pPr>
            <a:r>
              <a:rPr lang="en-US" sz="2400" b="1" dirty="0"/>
              <a:t>Bluetooth</a:t>
            </a:r>
          </a:p>
          <a:p>
            <a:pPr marL="457200" indent="-457200">
              <a:buAutoNum type="arabicPeriod"/>
            </a:pP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82169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 Cellular Communication</a:t>
            </a:r>
          </a:p>
        </p:txBody>
      </p:sp>
      <p:sp>
        <p:nvSpPr>
          <p:cNvPr id="3" name="Content Placeholder 2"/>
          <p:cNvSpPr>
            <a:spLocks noGrp="1"/>
          </p:cNvSpPr>
          <p:nvPr>
            <p:ph idx="1"/>
          </p:nvPr>
        </p:nvSpPr>
        <p:spPr>
          <a:xfrm>
            <a:off x="1176865" y="2490135"/>
            <a:ext cx="6798736" cy="3444997"/>
          </a:xfrm>
        </p:spPr>
        <p:txBody>
          <a:bodyPr/>
          <a:lstStyle/>
          <a:p>
            <a:pPr marL="0" indent="0">
              <a:buNone/>
            </a:pPr>
            <a:r>
              <a:rPr lang="en-US" b="1" u="sng" dirty="0"/>
              <a:t>CELLULAR COMMUNICATION</a:t>
            </a:r>
          </a:p>
          <a:p>
            <a:pPr marL="0" indent="0">
              <a:buNone/>
            </a:pPr>
            <a:r>
              <a:rPr lang="en-US" b="1" dirty="0"/>
              <a:t>Divide area</a:t>
            </a:r>
          </a:p>
          <a:p>
            <a:pPr marL="0" indent="0">
              <a:buNone/>
            </a:pPr>
            <a:r>
              <a:rPr lang="en-US" b="1" dirty="0"/>
              <a:t>Cells – hexagonal shape</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479"/>
          <a:stretch/>
        </p:blipFill>
        <p:spPr>
          <a:xfrm>
            <a:off x="899592" y="4077072"/>
            <a:ext cx="7416824" cy="2080119"/>
          </a:xfrm>
          <a:prstGeom prst="rect">
            <a:avLst/>
          </a:prstGeom>
        </p:spPr>
      </p:pic>
    </p:spTree>
    <p:extLst>
      <p:ext uri="{BB962C8B-B14F-4D97-AF65-F5344CB8AC3E}">
        <p14:creationId xmlns:p14="http://schemas.microsoft.com/office/powerpoint/2010/main" val="2602689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err="1"/>
              <a:t>i</a:t>
            </a:r>
            <a:r>
              <a:rPr lang="en-US" b="1" dirty="0"/>
              <a:t>. Base station (BS)</a:t>
            </a:r>
          </a:p>
          <a:p>
            <a:pPr marL="0" indent="0">
              <a:buNone/>
            </a:pPr>
            <a:r>
              <a:rPr lang="en-US" b="1" dirty="0"/>
              <a:t>ii. Transceiver </a:t>
            </a:r>
          </a:p>
          <a:p>
            <a:pPr marL="0" indent="0">
              <a:buNone/>
            </a:pPr>
            <a:r>
              <a:rPr lang="en-US" b="1" dirty="0"/>
              <a:t>iii. base controller  + Master controller</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695"/>
          <a:stretch/>
        </p:blipFill>
        <p:spPr>
          <a:xfrm>
            <a:off x="899592" y="4077072"/>
            <a:ext cx="7416824" cy="2088232"/>
          </a:xfrm>
          <a:prstGeom prst="rect">
            <a:avLst/>
          </a:prstGeom>
        </p:spPr>
      </p:pic>
    </p:spTree>
    <p:extLst>
      <p:ext uri="{BB962C8B-B14F-4D97-AF65-F5344CB8AC3E}">
        <p14:creationId xmlns:p14="http://schemas.microsoft.com/office/powerpoint/2010/main" val="2630550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Radio frequency (channel)</a:t>
            </a:r>
          </a:p>
          <a:p>
            <a:pPr marL="0" indent="0">
              <a:buNone/>
            </a:pP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607"/>
          <a:stretch/>
        </p:blipFill>
        <p:spPr>
          <a:xfrm>
            <a:off x="827584" y="2996952"/>
            <a:ext cx="7416824" cy="3168352"/>
          </a:xfrm>
          <a:prstGeom prst="rect">
            <a:avLst/>
          </a:prstGeom>
        </p:spPr>
      </p:pic>
    </p:spTree>
    <p:extLst>
      <p:ext uri="{BB962C8B-B14F-4D97-AF65-F5344CB8AC3E}">
        <p14:creationId xmlns:p14="http://schemas.microsoft.com/office/powerpoint/2010/main" val="1996038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Satellite Communication</a:t>
            </a:r>
          </a:p>
        </p:txBody>
      </p:sp>
      <p:sp>
        <p:nvSpPr>
          <p:cNvPr id="3" name="Content Placeholder 2"/>
          <p:cNvSpPr>
            <a:spLocks noGrp="1"/>
          </p:cNvSpPr>
          <p:nvPr>
            <p:ph idx="1"/>
          </p:nvPr>
        </p:nvSpPr>
        <p:spPr>
          <a:xfrm>
            <a:off x="683568" y="1124744"/>
            <a:ext cx="8460432" cy="5400600"/>
          </a:xfrm>
        </p:spPr>
        <p:txBody>
          <a:bodyPr>
            <a:normAutofit/>
          </a:bodyPr>
          <a:lstStyle/>
          <a:p>
            <a:pPr marL="0" indent="0">
              <a:buNone/>
            </a:pPr>
            <a:endParaRPr lang="en-US" sz="2800" dirty="0"/>
          </a:p>
          <a:p>
            <a:pPr marL="0" indent="0">
              <a:buNone/>
            </a:pPr>
            <a:r>
              <a:rPr lang="en-US" sz="2800" b="1" u="sng" dirty="0"/>
              <a:t>SATELLITE COMMUNICATION</a:t>
            </a:r>
          </a:p>
          <a:p>
            <a:pPr marL="0" indent="0">
              <a:buNone/>
            </a:pPr>
            <a:r>
              <a:rPr lang="en-US" sz="2800" b="1" dirty="0"/>
              <a:t>Satellite          Revolves around the earth</a:t>
            </a:r>
          </a:p>
          <a:p>
            <a:pPr marL="0" indent="0">
              <a:buNone/>
            </a:pPr>
            <a:r>
              <a:rPr lang="en-US" sz="2800" b="1" dirty="0"/>
              <a:t>Natural Satellite           Moon</a:t>
            </a:r>
          </a:p>
          <a:p>
            <a:pPr marL="0" indent="0">
              <a:buNone/>
            </a:pPr>
            <a:r>
              <a:rPr lang="en-US" sz="2800" b="1" dirty="0"/>
              <a:t>Artificial Satellite</a:t>
            </a:r>
          </a:p>
          <a:p>
            <a:pPr marL="0" indent="0">
              <a:buNone/>
            </a:pPr>
            <a:r>
              <a:rPr lang="en-US" sz="2800" b="1" dirty="0"/>
              <a:t>Path         Orbit</a:t>
            </a:r>
          </a:p>
          <a:p>
            <a:pPr marL="0" indent="0">
              <a:buNone/>
            </a:pPr>
            <a:r>
              <a:rPr lang="en-US" sz="2800" b="1" dirty="0"/>
              <a:t>2,000 Communication Satellite</a:t>
            </a:r>
          </a:p>
          <a:p>
            <a:pPr marL="0" indent="0">
              <a:buNone/>
            </a:pPr>
            <a:r>
              <a:rPr lang="en-US" sz="2800" b="1" dirty="0"/>
              <a:t>Radio and Microwave Frequencies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cxnSp>
        <p:nvCxnSpPr>
          <p:cNvPr id="5" name="Straight Arrow Connector 4"/>
          <p:cNvCxnSpPr>
            <a:cxnSpLocks/>
          </p:cNvCxnSpPr>
          <p:nvPr/>
        </p:nvCxnSpPr>
        <p:spPr>
          <a:xfrm>
            <a:off x="3347864" y="314096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1979712" y="256490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8681"/>
          <a:stretch/>
        </p:blipFill>
        <p:spPr>
          <a:xfrm>
            <a:off x="5580112" y="3068960"/>
            <a:ext cx="2808312" cy="1944216"/>
          </a:xfrm>
          <a:prstGeom prst="rect">
            <a:avLst/>
          </a:prstGeom>
        </p:spPr>
      </p:pic>
      <p:cxnSp>
        <p:nvCxnSpPr>
          <p:cNvPr id="7" name="Straight Arrow Connector 6">
            <a:extLst>
              <a:ext uri="{FF2B5EF4-FFF2-40B4-BE49-F238E27FC236}">
                <a16:creationId xmlns:a16="http://schemas.microsoft.com/office/drawing/2014/main" id="{B980E299-B25C-4D07-9396-4244A1C27173}"/>
              </a:ext>
            </a:extLst>
          </p:cNvPr>
          <p:cNvCxnSpPr>
            <a:cxnSpLocks/>
          </p:cNvCxnSpPr>
          <p:nvPr/>
        </p:nvCxnSpPr>
        <p:spPr>
          <a:xfrm>
            <a:off x="1475656" y="436510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44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710F-B7ED-4F6F-A0F4-23C478CDE32B}"/>
              </a:ext>
            </a:extLst>
          </p:cNvPr>
          <p:cNvSpPr>
            <a:spLocks noGrp="1"/>
          </p:cNvSpPr>
          <p:nvPr>
            <p:ph type="title"/>
          </p:nvPr>
        </p:nvSpPr>
        <p:spPr/>
        <p:txBody>
          <a:bodyPr/>
          <a:lstStyle/>
          <a:p>
            <a:r>
              <a:rPr lang="en-US" b="1" u="sng" dirty="0"/>
              <a:t>EXAMPLE</a:t>
            </a:r>
            <a:endParaRPr lang="en-PK" b="1" u="sng" dirty="0"/>
          </a:p>
        </p:txBody>
      </p:sp>
      <p:pic>
        <p:nvPicPr>
          <p:cNvPr id="4" name="Content Placeholder 3">
            <a:extLst>
              <a:ext uri="{FF2B5EF4-FFF2-40B4-BE49-F238E27FC236}">
                <a16:creationId xmlns:a16="http://schemas.microsoft.com/office/drawing/2014/main" id="{CD8CE852-66E5-4E33-917B-CE2943A05D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024"/>
          <a:stretch/>
        </p:blipFill>
        <p:spPr>
          <a:xfrm>
            <a:off x="1199356" y="2813983"/>
            <a:ext cx="6753225" cy="3063289"/>
          </a:xfrm>
        </p:spPr>
      </p:pic>
    </p:spTree>
    <p:extLst>
      <p:ext uri="{BB962C8B-B14F-4D97-AF65-F5344CB8AC3E}">
        <p14:creationId xmlns:p14="http://schemas.microsoft.com/office/powerpoint/2010/main" val="2994105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836712"/>
            <a:ext cx="7416824" cy="5256584"/>
          </a:xfrm>
        </p:spPr>
      </p:pic>
    </p:spTree>
    <p:extLst>
      <p:ext uri="{BB962C8B-B14F-4D97-AF65-F5344CB8AC3E}">
        <p14:creationId xmlns:p14="http://schemas.microsoft.com/office/powerpoint/2010/main" val="230555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564904"/>
            <a:ext cx="7071776" cy="3444997"/>
          </a:xfrm>
        </p:spPr>
        <p:txBody>
          <a:bodyPr/>
          <a:lstStyle/>
          <a:p>
            <a:pPr marL="0" indent="0">
              <a:buNone/>
            </a:pPr>
            <a:r>
              <a:rPr lang="en-US" b="1" dirty="0"/>
              <a:t>2. </a:t>
            </a:r>
            <a:r>
              <a:rPr lang="en-US" b="1" u="sng" dirty="0"/>
              <a:t>OFFICE NETWORK</a:t>
            </a:r>
          </a:p>
          <a:p>
            <a:pPr marL="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068960"/>
            <a:ext cx="6552728" cy="3168352"/>
          </a:xfrm>
          <a:prstGeom prst="rect">
            <a:avLst/>
          </a:prstGeom>
        </p:spPr>
      </p:pic>
    </p:spTree>
    <p:extLst>
      <p:ext uri="{BB962C8B-B14F-4D97-AF65-F5344CB8AC3E}">
        <p14:creationId xmlns:p14="http://schemas.microsoft.com/office/powerpoint/2010/main" val="4130389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2D3A00-1A85-4E8C-856C-4FB85D8FE0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171"/>
          <a:stretch/>
        </p:blipFill>
        <p:spPr>
          <a:xfrm>
            <a:off x="1115616" y="908720"/>
            <a:ext cx="6912768" cy="5256584"/>
          </a:xfrm>
        </p:spPr>
      </p:pic>
    </p:spTree>
    <p:extLst>
      <p:ext uri="{BB962C8B-B14F-4D97-AF65-F5344CB8AC3E}">
        <p14:creationId xmlns:p14="http://schemas.microsoft.com/office/powerpoint/2010/main" val="3395802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3. Global Positioning System</a:t>
            </a:r>
          </a:p>
        </p:txBody>
      </p:sp>
      <p:sp>
        <p:nvSpPr>
          <p:cNvPr id="3" name="Content Placeholder 2"/>
          <p:cNvSpPr>
            <a:spLocks noGrp="1"/>
          </p:cNvSpPr>
          <p:nvPr>
            <p:ph idx="1"/>
          </p:nvPr>
        </p:nvSpPr>
        <p:spPr>
          <a:xfrm>
            <a:off x="899592" y="2490135"/>
            <a:ext cx="7416824" cy="3603161"/>
          </a:xfrm>
        </p:spPr>
        <p:txBody>
          <a:bodyPr>
            <a:normAutofit fontScale="92500" lnSpcReduction="10000"/>
          </a:bodyPr>
          <a:lstStyle/>
          <a:p>
            <a:pPr marL="0" indent="0">
              <a:buNone/>
            </a:pPr>
            <a:r>
              <a:rPr lang="en-US" b="1" u="sng" dirty="0"/>
              <a:t>GOLOBAL POSITIONING SYSTEM</a:t>
            </a:r>
          </a:p>
          <a:p>
            <a:pPr marL="0" indent="0">
              <a:buNone/>
            </a:pPr>
            <a:r>
              <a:rPr lang="en-US" b="1" u="sng" dirty="0"/>
              <a:t>GPS</a:t>
            </a:r>
          </a:p>
          <a:p>
            <a:pPr marL="0" indent="0">
              <a:buNone/>
            </a:pPr>
            <a:r>
              <a:rPr lang="en-US" b="1" dirty="0"/>
              <a:t>Radio navigation system         good maps</a:t>
            </a:r>
          </a:p>
          <a:p>
            <a:pPr marL="0" indent="0">
              <a:buNone/>
            </a:pPr>
            <a:r>
              <a:rPr lang="en-US" b="1" dirty="0"/>
              <a:t>Exact position                          A           B</a:t>
            </a:r>
          </a:p>
          <a:p>
            <a:pPr marL="0" indent="0">
              <a:buNone/>
            </a:pPr>
            <a:r>
              <a:rPr lang="en-US" b="1" dirty="0"/>
              <a:t>     On land</a:t>
            </a:r>
          </a:p>
          <a:p>
            <a:pPr marL="0" indent="0">
              <a:buNone/>
            </a:pPr>
            <a:r>
              <a:rPr lang="en-US" b="1" dirty="0"/>
              <a:t>     In air</a:t>
            </a:r>
          </a:p>
          <a:p>
            <a:pPr marL="0" indent="0">
              <a:buNone/>
            </a:pPr>
            <a:r>
              <a:rPr lang="en-US" b="1" dirty="0"/>
              <a:t>     24 hours a day</a:t>
            </a:r>
          </a:p>
          <a:p>
            <a:pPr marL="0" indent="0">
              <a:buNone/>
            </a:pPr>
            <a:r>
              <a:rPr lang="en-US" b="1" dirty="0"/>
              <a:t>     In all weather conditions </a:t>
            </a:r>
          </a:p>
          <a:p>
            <a:pPr marL="0" indent="0">
              <a:buNone/>
            </a:pPr>
            <a:endParaRPr lang="en-US" dirty="0"/>
          </a:p>
        </p:txBody>
      </p:sp>
      <p:cxnSp>
        <p:nvCxnSpPr>
          <p:cNvPr id="5" name="Straight Arrow Connector 4"/>
          <p:cNvCxnSpPr>
            <a:cxnSpLocks/>
          </p:cNvCxnSpPr>
          <p:nvPr/>
        </p:nvCxnSpPr>
        <p:spPr>
          <a:xfrm>
            <a:off x="3995936" y="364502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4788024" y="400506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305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 Bluetooth </a:t>
            </a:r>
          </a:p>
        </p:txBody>
      </p:sp>
      <p:sp>
        <p:nvSpPr>
          <p:cNvPr id="5" name="Content Placeholder 4"/>
          <p:cNvSpPr>
            <a:spLocks noGrp="1"/>
          </p:cNvSpPr>
          <p:nvPr>
            <p:ph idx="1"/>
          </p:nvPr>
        </p:nvSpPr>
        <p:spPr>
          <a:xfrm>
            <a:off x="827584" y="2490135"/>
            <a:ext cx="7148017" cy="3675169"/>
          </a:xfrm>
        </p:spPr>
        <p:txBody>
          <a:bodyPr/>
          <a:lstStyle/>
          <a:p>
            <a:pPr marL="0" indent="0">
              <a:buNone/>
            </a:pPr>
            <a:r>
              <a:rPr lang="en-US" b="1" u="sng" dirty="0"/>
              <a:t>BLUETOOTH</a:t>
            </a:r>
          </a:p>
          <a:p>
            <a:pPr marL="0" indent="0">
              <a:buNone/>
            </a:pPr>
            <a:r>
              <a:rPr lang="en-US" b="1" dirty="0"/>
              <a:t>Short Distance</a:t>
            </a:r>
          </a:p>
          <a:p>
            <a:pPr marL="0" indent="0">
              <a:buNone/>
            </a:pPr>
            <a:r>
              <a:rPr lang="en-US" b="1" dirty="0"/>
              <a:t>Wireless Communication</a:t>
            </a:r>
          </a:p>
          <a:p>
            <a:pPr marL="0" indent="0">
              <a:buNone/>
            </a:pPr>
            <a:r>
              <a:rPr lang="en-US" b="1" dirty="0"/>
              <a:t>Radio Waves</a:t>
            </a:r>
          </a:p>
          <a:p>
            <a:pPr marL="0" indent="0">
              <a:buNone/>
            </a:pPr>
            <a:r>
              <a:rPr lang="en-US" b="1" dirty="0"/>
              <a:t>200 meter       Free</a:t>
            </a:r>
          </a:p>
          <a:p>
            <a:pPr marL="0" indent="0">
              <a:buNone/>
            </a:pPr>
            <a:r>
              <a:rPr lang="en-US" b="1" u="sng" dirty="0"/>
              <a:t>Pairing</a:t>
            </a:r>
          </a:p>
          <a:p>
            <a:pPr marL="0" indent="0">
              <a:buNone/>
            </a:pPr>
            <a:r>
              <a:rPr lang="en-US" b="1" dirty="0"/>
              <a:t>Peer Bluetooth networking devices</a:t>
            </a:r>
          </a:p>
          <a:p>
            <a:pPr marL="0" indent="0">
              <a:buNone/>
            </a:pPr>
            <a:endParaRPr lang="en-US" dirty="0"/>
          </a:p>
          <a:p>
            <a:pPr marL="0" indent="0">
              <a:buNone/>
            </a:pPr>
            <a:endParaRPr lang="en-US" dirty="0"/>
          </a:p>
        </p:txBody>
      </p:sp>
      <p:cxnSp>
        <p:nvCxnSpPr>
          <p:cNvPr id="7" name="Straight Arrow Connector 6"/>
          <p:cNvCxnSpPr>
            <a:cxnSpLocks/>
          </p:cNvCxnSpPr>
          <p:nvPr/>
        </p:nvCxnSpPr>
        <p:spPr>
          <a:xfrm>
            <a:off x="2195736" y="429309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544" r="1530"/>
          <a:stretch/>
        </p:blipFill>
        <p:spPr>
          <a:xfrm>
            <a:off x="5220072" y="2636912"/>
            <a:ext cx="3024335" cy="2808312"/>
          </a:xfrm>
          <a:prstGeom prst="rect">
            <a:avLst/>
          </a:prstGeom>
        </p:spPr>
      </p:pic>
    </p:spTree>
    <p:extLst>
      <p:ext uri="{BB962C8B-B14F-4D97-AF65-F5344CB8AC3E}">
        <p14:creationId xmlns:p14="http://schemas.microsoft.com/office/powerpoint/2010/main" val="2736759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A4CFC-BF14-4297-BA4F-35EABD136567}"/>
              </a:ext>
            </a:extLst>
          </p:cNvPr>
          <p:cNvSpPr>
            <a:spLocks noGrp="1"/>
          </p:cNvSpPr>
          <p:nvPr>
            <p:ph idx="1"/>
          </p:nvPr>
        </p:nvSpPr>
        <p:spPr>
          <a:xfrm>
            <a:off x="899592" y="2490135"/>
            <a:ext cx="7488831" cy="3747177"/>
          </a:xfrm>
        </p:spPr>
        <p:txBody>
          <a:bodyPr/>
          <a:lstStyle/>
          <a:p>
            <a:pPr marL="0" indent="0">
              <a:buNone/>
            </a:pPr>
            <a:r>
              <a:rPr lang="en-US" dirty="0"/>
              <a:t>                        </a:t>
            </a:r>
          </a:p>
          <a:p>
            <a:pPr marL="0" indent="0">
              <a:buNone/>
            </a:pPr>
            <a:r>
              <a:rPr lang="en-US" sz="2800" dirty="0"/>
              <a:t>                      </a:t>
            </a:r>
          </a:p>
          <a:p>
            <a:pPr marL="0" indent="0">
              <a:buNone/>
            </a:pPr>
            <a:r>
              <a:rPr lang="en-US" sz="3600" b="1" dirty="0"/>
              <a:t>                    UNIT#02</a:t>
            </a:r>
          </a:p>
          <a:p>
            <a:pPr marL="0" indent="0">
              <a:buNone/>
            </a:pPr>
            <a:r>
              <a:rPr lang="en-US" sz="2800" b="1" dirty="0"/>
              <a:t>COMPUTER SECURITY AND THREATS</a:t>
            </a:r>
            <a:endParaRPr lang="en-PK" sz="2800" b="1" dirty="0"/>
          </a:p>
        </p:txBody>
      </p:sp>
    </p:spTree>
    <p:extLst>
      <p:ext uri="{BB962C8B-B14F-4D97-AF65-F5344CB8AC3E}">
        <p14:creationId xmlns:p14="http://schemas.microsoft.com/office/powerpoint/2010/main" val="2324949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90D9A-F8CB-485B-AB15-7B5A87839EB5}"/>
              </a:ext>
            </a:extLst>
          </p:cNvPr>
          <p:cNvSpPr>
            <a:spLocks noGrp="1"/>
          </p:cNvSpPr>
          <p:nvPr>
            <p:ph idx="1"/>
          </p:nvPr>
        </p:nvSpPr>
        <p:spPr>
          <a:xfrm>
            <a:off x="755576" y="2490135"/>
            <a:ext cx="7632848" cy="3444997"/>
          </a:xfrm>
        </p:spPr>
        <p:txBody>
          <a:bodyPr>
            <a:normAutofit/>
          </a:bodyPr>
          <a:lstStyle/>
          <a:p>
            <a:pPr marL="0" indent="0">
              <a:buNone/>
            </a:pPr>
            <a:r>
              <a:rPr lang="en-US" sz="2800" b="1" u="sng" dirty="0"/>
              <a:t>QUESTION#1</a:t>
            </a:r>
          </a:p>
          <a:p>
            <a:pPr marL="0" indent="0">
              <a:buNone/>
            </a:pPr>
            <a:r>
              <a:rPr lang="en-US" sz="2800" b="1" dirty="0"/>
              <a:t>What is the importance of Information Security?</a:t>
            </a:r>
          </a:p>
        </p:txBody>
      </p:sp>
    </p:spTree>
    <p:extLst>
      <p:ext uri="{BB962C8B-B14F-4D97-AF65-F5344CB8AC3E}">
        <p14:creationId xmlns:p14="http://schemas.microsoft.com/office/powerpoint/2010/main" val="2396359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tanding in front of a computer screen&#10;&#10;Description automatically generated">
            <a:extLst>
              <a:ext uri="{FF2B5EF4-FFF2-40B4-BE49-F238E27FC236}">
                <a16:creationId xmlns:a16="http://schemas.microsoft.com/office/drawing/2014/main" id="{49878C95-2BD4-4DDC-AF8C-9503CB4021A7}"/>
              </a:ext>
            </a:extLst>
          </p:cNvPr>
          <p:cNvPicPr>
            <a:picLocks noChangeAspect="1"/>
          </p:cNvPicPr>
          <p:nvPr/>
        </p:nvPicPr>
        <p:blipFill rotWithShape="1">
          <a:blip r:embed="rId2">
            <a:extLst>
              <a:ext uri="{28A0092B-C50C-407E-A947-70E740481C1C}">
                <a14:useLocalDpi xmlns:a14="http://schemas.microsoft.com/office/drawing/2010/main" val="0"/>
              </a:ext>
            </a:extLst>
          </a:blip>
          <a:srcRect t="5507" b="33471"/>
          <a:stretch/>
        </p:blipFill>
        <p:spPr>
          <a:xfrm>
            <a:off x="0" y="-24340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2DFD814-D557-4489-821C-127647D21DC6}"/>
              </a:ext>
            </a:extLst>
          </p:cNvPr>
          <p:cNvSpPr>
            <a:spLocks noGrp="1"/>
          </p:cNvSpPr>
          <p:nvPr>
            <p:ph idx="1"/>
          </p:nvPr>
        </p:nvSpPr>
        <p:spPr>
          <a:xfrm>
            <a:off x="1835696" y="3573016"/>
            <a:ext cx="6982212" cy="2596703"/>
          </a:xfrm>
        </p:spPr>
        <p:txBody>
          <a:bodyPr anchor="ctr">
            <a:normAutofit/>
          </a:bodyPr>
          <a:lstStyle/>
          <a:p>
            <a:pPr marL="0" indent="0">
              <a:buNone/>
            </a:pPr>
            <a:endParaRPr lang="en-US" sz="1600" b="1" u="sng" dirty="0"/>
          </a:p>
          <a:p>
            <a:pPr marL="0" indent="0">
              <a:buNone/>
            </a:pPr>
            <a:r>
              <a:rPr lang="en-US" sz="2600" b="1" u="sng" dirty="0"/>
              <a:t>INFORMATION SECURITY</a:t>
            </a:r>
          </a:p>
          <a:p>
            <a:pPr marL="0" indent="0">
              <a:buNone/>
            </a:pPr>
            <a:r>
              <a:rPr lang="en-US" sz="1800" b="1" dirty="0"/>
              <a:t>1. Field of Computer Science</a:t>
            </a:r>
          </a:p>
          <a:p>
            <a:pPr marL="0" indent="0">
              <a:buNone/>
            </a:pPr>
            <a:r>
              <a:rPr lang="en-US" sz="1800" b="1" dirty="0"/>
              <a:t>2. Design Strategies to project information</a:t>
            </a:r>
          </a:p>
          <a:p>
            <a:pPr marL="0" indent="0">
              <a:buNone/>
            </a:pPr>
            <a:r>
              <a:rPr lang="en-US" sz="1800" b="1" dirty="0"/>
              <a:t>3. Present in Computer Systems from unauthorized Access</a:t>
            </a:r>
          </a:p>
          <a:p>
            <a:pPr marL="0" indent="0">
              <a:buNone/>
            </a:pPr>
            <a:r>
              <a:rPr lang="en-US" sz="1800" b="1" dirty="0"/>
              <a:t>4. Natural disaster</a:t>
            </a:r>
          </a:p>
          <a:p>
            <a:pPr marL="0" indent="0">
              <a:buNone/>
            </a:pPr>
            <a:endParaRPr lang="en-US" sz="1600" dirty="0"/>
          </a:p>
          <a:p>
            <a:pPr marL="0" indent="0">
              <a:buNone/>
            </a:pPr>
            <a:endParaRPr lang="en-US" sz="1600" dirty="0"/>
          </a:p>
          <a:p>
            <a:pPr marL="0" indent="0">
              <a:buNone/>
            </a:pPr>
            <a:endParaRPr lang="en-PK" sz="1600" dirty="0"/>
          </a:p>
        </p:txBody>
      </p:sp>
    </p:spTree>
    <p:extLst>
      <p:ext uri="{BB962C8B-B14F-4D97-AF65-F5344CB8AC3E}">
        <p14:creationId xmlns:p14="http://schemas.microsoft.com/office/powerpoint/2010/main" val="1875566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4D739-9772-4682-9D3E-3A7A211E55ED}"/>
              </a:ext>
            </a:extLst>
          </p:cNvPr>
          <p:cNvSpPr>
            <a:spLocks noGrp="1"/>
          </p:cNvSpPr>
          <p:nvPr>
            <p:ph idx="1"/>
          </p:nvPr>
        </p:nvSpPr>
        <p:spPr/>
        <p:txBody>
          <a:bodyPr>
            <a:normAutofit fontScale="85000" lnSpcReduction="20000"/>
          </a:bodyPr>
          <a:lstStyle/>
          <a:p>
            <a:pPr marL="0" indent="0">
              <a:buNone/>
            </a:pPr>
            <a:r>
              <a:rPr lang="en-US" sz="2800" b="1" u="sng" dirty="0"/>
              <a:t>IMPORTANCE OF INFORMATION SECURITY</a:t>
            </a:r>
          </a:p>
          <a:p>
            <a:pPr marL="0" indent="0">
              <a:buNone/>
            </a:pPr>
            <a:r>
              <a:rPr lang="en-US" sz="2800" dirty="0"/>
              <a:t>Most important organization assets</a:t>
            </a:r>
          </a:p>
          <a:p>
            <a:pPr marL="0" indent="0">
              <a:buNone/>
            </a:pPr>
            <a:r>
              <a:rPr lang="en-US" sz="2800" b="1" u="sng" dirty="0"/>
              <a:t>EXAMPLE</a:t>
            </a:r>
          </a:p>
          <a:p>
            <a:pPr marL="0" indent="0">
              <a:buNone/>
            </a:pPr>
            <a:r>
              <a:rPr lang="en-US" sz="2800" dirty="0"/>
              <a:t>Financial and Medical Records</a:t>
            </a:r>
          </a:p>
          <a:p>
            <a:pPr marL="0" indent="0">
              <a:buNone/>
            </a:pPr>
            <a:r>
              <a:rPr lang="en-US" sz="2800" dirty="0"/>
              <a:t>Social Media Posts</a:t>
            </a:r>
          </a:p>
          <a:p>
            <a:pPr marL="0" indent="0">
              <a:buNone/>
            </a:pPr>
            <a:r>
              <a:rPr lang="en-US" sz="2800" dirty="0"/>
              <a:t>Photos and videos</a:t>
            </a:r>
          </a:p>
          <a:p>
            <a:pPr marL="0" indent="0">
              <a:buNone/>
            </a:pPr>
            <a:r>
              <a:rPr lang="en-US" sz="2800" dirty="0"/>
              <a:t>User Name and Password</a:t>
            </a:r>
          </a:p>
          <a:p>
            <a:pPr marL="0" indent="0">
              <a:buNone/>
            </a:pPr>
            <a:endParaRPr lang="en-PK" dirty="0"/>
          </a:p>
        </p:txBody>
      </p:sp>
    </p:spTree>
    <p:extLst>
      <p:ext uri="{BB962C8B-B14F-4D97-AF65-F5344CB8AC3E}">
        <p14:creationId xmlns:p14="http://schemas.microsoft.com/office/powerpoint/2010/main" val="1109564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3398-C445-4263-8B26-15679A0870EA}"/>
              </a:ext>
            </a:extLst>
          </p:cNvPr>
          <p:cNvSpPr>
            <a:spLocks noGrp="1"/>
          </p:cNvSpPr>
          <p:nvPr>
            <p:ph type="title"/>
          </p:nvPr>
        </p:nvSpPr>
        <p:spPr>
          <a:xfrm>
            <a:off x="457200" y="-531428"/>
            <a:ext cx="8229600" cy="2131628"/>
          </a:xfrm>
        </p:spPr>
        <p:txBody>
          <a:bodyPr/>
          <a:lstStyle/>
          <a:p>
            <a:r>
              <a:rPr lang="en-US" sz="4000" dirty="0">
                <a:solidFill>
                  <a:schemeClr val="bg1"/>
                </a:solidFill>
              </a:rPr>
              <a:t>Principles of Information Security</a:t>
            </a:r>
            <a:endParaRPr lang="en-PK" sz="4000" dirty="0">
              <a:solidFill>
                <a:schemeClr val="bg1"/>
              </a:solidFill>
            </a:endParaRPr>
          </a:p>
        </p:txBody>
      </p:sp>
      <p:sp>
        <p:nvSpPr>
          <p:cNvPr id="3" name="Content Placeholder 2">
            <a:extLst>
              <a:ext uri="{FF2B5EF4-FFF2-40B4-BE49-F238E27FC236}">
                <a16:creationId xmlns:a16="http://schemas.microsoft.com/office/drawing/2014/main" id="{66A6AE86-4E05-4155-93BC-77D8C69FEBEC}"/>
              </a:ext>
            </a:extLst>
          </p:cNvPr>
          <p:cNvSpPr>
            <a:spLocks noGrp="1"/>
          </p:cNvSpPr>
          <p:nvPr>
            <p:ph idx="1"/>
          </p:nvPr>
        </p:nvSpPr>
        <p:spPr>
          <a:xfrm>
            <a:off x="755576" y="2490135"/>
            <a:ext cx="7632848" cy="3819185"/>
          </a:xfrm>
        </p:spPr>
        <p:txBody>
          <a:bodyPr>
            <a:normAutofit fontScale="77500" lnSpcReduction="20000"/>
          </a:bodyPr>
          <a:lstStyle/>
          <a:p>
            <a:pPr marL="0" indent="0">
              <a:buNone/>
            </a:pPr>
            <a:r>
              <a:rPr lang="en-US" sz="3800" b="1" u="sng" dirty="0"/>
              <a:t>QUESTION#2</a:t>
            </a:r>
          </a:p>
          <a:p>
            <a:pPr marL="0" indent="0">
              <a:buNone/>
            </a:pPr>
            <a:r>
              <a:rPr lang="en-US" sz="3800" dirty="0"/>
              <a:t>Explain Three principles of information security.</a:t>
            </a:r>
            <a:endParaRPr lang="en-PK" sz="3800" dirty="0"/>
          </a:p>
          <a:p>
            <a:pPr marL="0" indent="0">
              <a:buNone/>
            </a:pPr>
            <a:r>
              <a:rPr lang="en-US" sz="2900" b="1" dirty="0"/>
              <a:t>1. </a:t>
            </a:r>
            <a:r>
              <a:rPr lang="en-US" sz="2900" b="1" u="sng" dirty="0"/>
              <a:t>CONFIDENTIALITY</a:t>
            </a:r>
          </a:p>
          <a:p>
            <a:pPr marL="0" indent="0">
              <a:buNone/>
            </a:pPr>
            <a:r>
              <a:rPr lang="en-US" sz="2900" dirty="0"/>
              <a:t>Information can only be seen by user</a:t>
            </a:r>
          </a:p>
          <a:p>
            <a:pPr marL="0" indent="0">
              <a:buNone/>
            </a:pPr>
            <a:r>
              <a:rPr lang="en-US" sz="2900" b="1" dirty="0"/>
              <a:t>Example</a:t>
            </a:r>
          </a:p>
          <a:p>
            <a:pPr marL="0" indent="0">
              <a:buNone/>
            </a:pPr>
            <a:r>
              <a:rPr lang="en-US" sz="2900" dirty="0"/>
              <a:t>ATM            Password</a:t>
            </a:r>
          </a:p>
          <a:p>
            <a:pPr marL="0" indent="0">
              <a:buNone/>
            </a:pPr>
            <a:r>
              <a:rPr lang="en-US" sz="2900" b="1" dirty="0"/>
              <a:t>2. </a:t>
            </a:r>
            <a:r>
              <a:rPr lang="en-US" sz="2900" b="1" u="sng" dirty="0"/>
              <a:t>INTEGRITY</a:t>
            </a:r>
          </a:p>
          <a:p>
            <a:pPr marL="0" indent="0">
              <a:buNone/>
            </a:pPr>
            <a:r>
              <a:rPr lang="en-US" sz="2900" dirty="0"/>
              <a:t>Information cannot be changed with user permission</a:t>
            </a:r>
          </a:p>
          <a:p>
            <a:pPr marL="0" indent="0">
              <a:buNone/>
            </a:pPr>
            <a:endParaRPr lang="en-US" sz="2800" dirty="0"/>
          </a:p>
          <a:p>
            <a:pPr marL="0" indent="0">
              <a:buNone/>
            </a:pPr>
            <a:endParaRPr lang="en-US" sz="2800" b="1" dirty="0"/>
          </a:p>
          <a:p>
            <a:pPr marL="0" indent="0">
              <a:buNone/>
            </a:pPr>
            <a:endParaRPr lang="en-PK" sz="2800" dirty="0"/>
          </a:p>
        </p:txBody>
      </p:sp>
      <p:cxnSp>
        <p:nvCxnSpPr>
          <p:cNvPr id="5" name="Straight Arrow Connector 4">
            <a:extLst>
              <a:ext uri="{FF2B5EF4-FFF2-40B4-BE49-F238E27FC236}">
                <a16:creationId xmlns:a16="http://schemas.microsoft.com/office/drawing/2014/main" id="{CB502FD4-F241-44F6-8C77-84AC273D6DEB}"/>
              </a:ext>
            </a:extLst>
          </p:cNvPr>
          <p:cNvCxnSpPr>
            <a:cxnSpLocks/>
          </p:cNvCxnSpPr>
          <p:nvPr/>
        </p:nvCxnSpPr>
        <p:spPr>
          <a:xfrm>
            <a:off x="1547664" y="4941168"/>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964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A548D-8E01-46A9-A9F7-074BF8C968AC}"/>
              </a:ext>
            </a:extLst>
          </p:cNvPr>
          <p:cNvSpPr>
            <a:spLocks noGrp="1"/>
          </p:cNvSpPr>
          <p:nvPr>
            <p:ph idx="1"/>
          </p:nvPr>
        </p:nvSpPr>
        <p:spPr>
          <a:xfrm>
            <a:off x="755576" y="2420888"/>
            <a:ext cx="7632848" cy="3816424"/>
          </a:xfrm>
        </p:spPr>
        <p:txBody>
          <a:bodyPr>
            <a:normAutofit/>
          </a:bodyPr>
          <a:lstStyle/>
          <a:p>
            <a:pPr marL="0" indent="0">
              <a:buNone/>
            </a:pPr>
            <a:r>
              <a:rPr lang="en-US" b="1" dirty="0"/>
              <a:t>Example</a:t>
            </a:r>
          </a:p>
          <a:p>
            <a:pPr marL="0" indent="0">
              <a:buNone/>
            </a:pPr>
            <a:r>
              <a:rPr lang="en-US" dirty="0"/>
              <a:t>Bank             SMS Alert</a:t>
            </a:r>
          </a:p>
          <a:p>
            <a:pPr marL="0" indent="0">
              <a:buNone/>
            </a:pPr>
            <a:r>
              <a:rPr lang="en-US" b="1" dirty="0"/>
              <a:t>3. </a:t>
            </a:r>
            <a:r>
              <a:rPr lang="en-US" b="1" u="sng" dirty="0"/>
              <a:t>AVAILABILITY</a:t>
            </a:r>
          </a:p>
          <a:p>
            <a:pPr marL="0" indent="0">
              <a:buNone/>
            </a:pPr>
            <a:r>
              <a:rPr lang="en-US" dirty="0"/>
              <a:t>Information is available when user need </a:t>
            </a:r>
            <a:endParaRPr lang="en-US" b="1" dirty="0"/>
          </a:p>
          <a:p>
            <a:pPr marL="0" indent="0">
              <a:buNone/>
            </a:pPr>
            <a:r>
              <a:rPr lang="en-US" b="1" dirty="0"/>
              <a:t>Example</a:t>
            </a:r>
          </a:p>
          <a:p>
            <a:pPr marL="0" indent="0">
              <a:buNone/>
            </a:pPr>
            <a:r>
              <a:rPr lang="en-US" dirty="0"/>
              <a:t>Bank Account Balance</a:t>
            </a:r>
            <a:endParaRPr lang="en-PK" dirty="0"/>
          </a:p>
        </p:txBody>
      </p:sp>
      <p:cxnSp>
        <p:nvCxnSpPr>
          <p:cNvPr id="4" name="Straight Arrow Connector 3">
            <a:extLst>
              <a:ext uri="{FF2B5EF4-FFF2-40B4-BE49-F238E27FC236}">
                <a16:creationId xmlns:a16="http://schemas.microsoft.com/office/drawing/2014/main" id="{F842833A-821C-441D-9CE0-86B502A43F51}"/>
              </a:ext>
            </a:extLst>
          </p:cNvPr>
          <p:cNvCxnSpPr>
            <a:cxnSpLocks/>
          </p:cNvCxnSpPr>
          <p:nvPr/>
        </p:nvCxnSpPr>
        <p:spPr>
          <a:xfrm>
            <a:off x="1547664" y="3212976"/>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99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1945-6515-4AD6-9111-C5B8E71A9582}"/>
              </a:ext>
            </a:extLst>
          </p:cNvPr>
          <p:cNvSpPr>
            <a:spLocks noGrp="1"/>
          </p:cNvSpPr>
          <p:nvPr>
            <p:ph type="title"/>
          </p:nvPr>
        </p:nvSpPr>
        <p:spPr/>
        <p:txBody>
          <a:bodyPr/>
          <a:lstStyle/>
          <a:p>
            <a:r>
              <a:rPr lang="en-US" dirty="0">
                <a:solidFill>
                  <a:schemeClr val="bg1"/>
                </a:solidFill>
              </a:rPr>
              <a:t>COMPUTER VIRUS</a:t>
            </a:r>
            <a:endParaRPr lang="en-PK" dirty="0">
              <a:solidFill>
                <a:schemeClr val="bg1"/>
              </a:solidFill>
            </a:endParaRPr>
          </a:p>
        </p:txBody>
      </p:sp>
      <p:sp>
        <p:nvSpPr>
          <p:cNvPr id="3" name="Content Placeholder 2">
            <a:extLst>
              <a:ext uri="{FF2B5EF4-FFF2-40B4-BE49-F238E27FC236}">
                <a16:creationId xmlns:a16="http://schemas.microsoft.com/office/drawing/2014/main" id="{765FF4AA-2C47-46BC-866E-7ABD0A886FB6}"/>
              </a:ext>
            </a:extLst>
          </p:cNvPr>
          <p:cNvSpPr>
            <a:spLocks noGrp="1"/>
          </p:cNvSpPr>
          <p:nvPr>
            <p:ph idx="1"/>
          </p:nvPr>
        </p:nvSpPr>
        <p:spPr>
          <a:xfrm>
            <a:off x="755576" y="2348880"/>
            <a:ext cx="7931224" cy="4032448"/>
          </a:xfrm>
        </p:spPr>
        <p:txBody>
          <a:bodyPr>
            <a:normAutofit fontScale="92500" lnSpcReduction="20000"/>
          </a:bodyPr>
          <a:lstStyle/>
          <a:p>
            <a:pPr marL="0" indent="0">
              <a:buNone/>
            </a:pPr>
            <a:r>
              <a:rPr lang="en-US" sz="2600" b="1" u="sng" dirty="0"/>
              <a:t>QUESTION #3</a:t>
            </a:r>
          </a:p>
          <a:p>
            <a:pPr marL="0" indent="0">
              <a:buNone/>
            </a:pPr>
            <a:r>
              <a:rPr lang="en-US" sz="2000" b="1" dirty="0"/>
              <a:t>What is computer VIRUS?</a:t>
            </a:r>
          </a:p>
          <a:p>
            <a:pPr marL="0" indent="0">
              <a:buNone/>
            </a:pPr>
            <a:r>
              <a:rPr lang="en-US" sz="2000" b="1" u="sng" dirty="0"/>
              <a:t>COMPUTER VIRUS </a:t>
            </a:r>
          </a:p>
          <a:p>
            <a:pPr marL="0" indent="0">
              <a:buNone/>
            </a:pPr>
            <a:r>
              <a:rPr lang="en-US" sz="2200" dirty="0"/>
              <a:t>It is a software.</a:t>
            </a:r>
          </a:p>
          <a:p>
            <a:pPr marL="0" indent="0">
              <a:buNone/>
            </a:pPr>
            <a:r>
              <a:rPr lang="en-US" sz="2200" dirty="0"/>
              <a:t>It is self replicating means it makes copies of itself.</a:t>
            </a:r>
          </a:p>
          <a:p>
            <a:pPr marL="0" indent="0">
              <a:buNone/>
            </a:pPr>
            <a:r>
              <a:rPr lang="en-US" sz="2200" dirty="0"/>
              <a:t>It is designed to be non-detectable.</a:t>
            </a:r>
          </a:p>
          <a:p>
            <a:pPr marL="0" indent="0">
              <a:buNone/>
            </a:pPr>
            <a:r>
              <a:rPr lang="en-US" sz="2600" b="1" u="sng" dirty="0"/>
              <a:t>QUESTION #4</a:t>
            </a:r>
          </a:p>
          <a:p>
            <a:pPr marL="0" indent="0">
              <a:buNone/>
            </a:pPr>
            <a:r>
              <a:rPr lang="en-US" sz="2000" b="1" dirty="0"/>
              <a:t>Explain in how many ways VIRUS can be classified?</a:t>
            </a:r>
          </a:p>
          <a:p>
            <a:pPr marL="0" indent="0">
              <a:buNone/>
            </a:pPr>
            <a:r>
              <a:rPr lang="en-US" sz="2000" b="1" dirty="0"/>
              <a:t>VIRUS can be classified in many ways..</a:t>
            </a:r>
          </a:p>
          <a:p>
            <a:pPr marL="457200" indent="-457200">
              <a:buFont typeface="Arial"/>
              <a:buAutoNum type="arabicPeriod"/>
            </a:pPr>
            <a:r>
              <a:rPr lang="en-US" sz="2000" dirty="0"/>
              <a:t>Malicious                   Neutral                       Helpful</a:t>
            </a:r>
          </a:p>
          <a:p>
            <a:pPr marL="457200" indent="-457200">
              <a:buAutoNum type="arabicPeriod"/>
            </a:pPr>
            <a:endParaRPr lang="en-US" sz="2000" dirty="0"/>
          </a:p>
          <a:p>
            <a:pPr marL="0" indent="0">
              <a:buNone/>
            </a:pPr>
            <a:endParaRPr lang="en-US" sz="2000" b="1" dirty="0"/>
          </a:p>
          <a:p>
            <a:pPr marL="0" indent="0">
              <a:buNone/>
            </a:pPr>
            <a:endParaRPr lang="en-US" sz="2800" b="1" dirty="0"/>
          </a:p>
          <a:p>
            <a:pPr marL="0" indent="0">
              <a:buNone/>
            </a:pPr>
            <a:endParaRPr lang="en-US" sz="1600" b="1" dirty="0"/>
          </a:p>
          <a:p>
            <a:pPr marL="0" indent="0">
              <a:buNone/>
            </a:pPr>
            <a:endParaRPr lang="en-US" sz="2800" b="1" dirty="0"/>
          </a:p>
          <a:p>
            <a:pPr marL="0" indent="0">
              <a:buNone/>
            </a:pPr>
            <a:endParaRPr lang="en-PK" dirty="0"/>
          </a:p>
        </p:txBody>
      </p:sp>
    </p:spTree>
    <p:extLst>
      <p:ext uri="{BB962C8B-B14F-4D97-AF65-F5344CB8AC3E}">
        <p14:creationId xmlns:p14="http://schemas.microsoft.com/office/powerpoint/2010/main" val="24035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Advantages of Network</a:t>
            </a:r>
          </a:p>
        </p:txBody>
      </p:sp>
      <p:sp>
        <p:nvSpPr>
          <p:cNvPr id="3" name="Content Placeholder 2"/>
          <p:cNvSpPr>
            <a:spLocks noGrp="1"/>
          </p:cNvSpPr>
          <p:nvPr>
            <p:ph idx="1"/>
          </p:nvPr>
        </p:nvSpPr>
        <p:spPr>
          <a:xfrm>
            <a:off x="683568" y="2490135"/>
            <a:ext cx="7292033" cy="3444997"/>
          </a:xfrm>
        </p:spPr>
        <p:txBody>
          <a:bodyPr/>
          <a:lstStyle/>
          <a:p>
            <a:pPr marL="0" indent="0">
              <a:buNone/>
            </a:pPr>
            <a:r>
              <a:rPr lang="en-US" sz="2400" b="1" u="sng" dirty="0"/>
              <a:t>ADVANTAGES</a:t>
            </a:r>
          </a:p>
          <a:p>
            <a:pPr marL="0" indent="0">
              <a:buNone/>
            </a:pPr>
            <a:r>
              <a:rPr lang="en-US" sz="2000" dirty="0"/>
              <a:t>1. Efficient management of </a:t>
            </a:r>
          </a:p>
          <a:p>
            <a:pPr marL="0" indent="0">
              <a:buNone/>
            </a:pPr>
            <a:r>
              <a:rPr lang="en-US" sz="2000" dirty="0"/>
              <a:t>    Data and file sharing</a:t>
            </a:r>
          </a:p>
          <a:p>
            <a:pPr marL="0" indent="0">
              <a:buNone/>
            </a:pPr>
            <a:r>
              <a:rPr lang="en-US" sz="2000" dirty="0"/>
              <a:t>2. Sharing Media</a:t>
            </a:r>
          </a:p>
          <a:p>
            <a:pPr marL="0" indent="0">
              <a:buNone/>
            </a:pPr>
            <a:r>
              <a:rPr lang="en-US" sz="2000" dirty="0"/>
              <a:t>3. Resource sharing of hardware</a:t>
            </a:r>
          </a:p>
          <a:p>
            <a:pPr marL="0" indent="0">
              <a:buNone/>
            </a:pPr>
            <a:r>
              <a:rPr lang="en-US" sz="2000" dirty="0"/>
              <a:t>4. Increased Storage Capacity</a:t>
            </a:r>
          </a:p>
          <a:p>
            <a:pPr marL="0" indent="0">
              <a:buNone/>
            </a:pPr>
            <a:r>
              <a:rPr lang="en-US" sz="2000" dirty="0"/>
              <a:t>5. Speed</a:t>
            </a:r>
          </a:p>
          <a:p>
            <a:pPr marL="0" indent="0">
              <a:buNone/>
            </a:pPr>
            <a:endParaRPr lang="en-US" sz="1600" dirty="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638"/>
          <a:stretch/>
        </p:blipFill>
        <p:spPr>
          <a:xfrm>
            <a:off x="4067944" y="2348880"/>
            <a:ext cx="4320480" cy="3888432"/>
          </a:xfrm>
          <a:prstGeom prst="rect">
            <a:avLst/>
          </a:prstGeom>
        </p:spPr>
      </p:pic>
    </p:spTree>
    <p:extLst>
      <p:ext uri="{BB962C8B-B14F-4D97-AF65-F5344CB8AC3E}">
        <p14:creationId xmlns:p14="http://schemas.microsoft.com/office/powerpoint/2010/main" val="2821331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64C25-0281-4E8E-B61B-BBE355376B52}"/>
              </a:ext>
            </a:extLst>
          </p:cNvPr>
          <p:cNvSpPr>
            <a:spLocks noGrp="1"/>
          </p:cNvSpPr>
          <p:nvPr>
            <p:ph idx="1"/>
          </p:nvPr>
        </p:nvSpPr>
        <p:spPr>
          <a:xfrm>
            <a:off x="755576" y="2420888"/>
            <a:ext cx="7704856" cy="3816424"/>
          </a:xfrm>
        </p:spPr>
        <p:txBody>
          <a:bodyPr>
            <a:normAutofit fontScale="77500" lnSpcReduction="20000"/>
          </a:bodyPr>
          <a:lstStyle/>
          <a:p>
            <a:pPr marL="0" indent="0">
              <a:buNone/>
            </a:pPr>
            <a:r>
              <a:rPr lang="en-US" b="1" dirty="0"/>
              <a:t>1. </a:t>
            </a:r>
            <a:r>
              <a:rPr lang="en-US" b="1" u="sng" dirty="0"/>
              <a:t>Malicious</a:t>
            </a:r>
          </a:p>
          <a:p>
            <a:pPr marL="0" indent="0">
              <a:buNone/>
            </a:pPr>
            <a:r>
              <a:rPr lang="en-US" sz="2800" dirty="0"/>
              <a:t>Most famous of the viruses.</a:t>
            </a:r>
          </a:p>
          <a:p>
            <a:pPr marL="0" indent="0">
              <a:buNone/>
            </a:pPr>
            <a:r>
              <a:rPr lang="en-US" sz="2800" dirty="0"/>
              <a:t>They may destroyed or broadcast private data.</a:t>
            </a:r>
          </a:p>
          <a:p>
            <a:pPr marL="0" indent="0">
              <a:buNone/>
            </a:pPr>
            <a:r>
              <a:rPr lang="en-US" sz="2800" dirty="0"/>
              <a:t>They may make Microprocessor very busy and stop it from doing useful work.</a:t>
            </a:r>
          </a:p>
          <a:p>
            <a:pPr marL="0" indent="0">
              <a:buNone/>
            </a:pPr>
            <a:r>
              <a:rPr lang="en-US" sz="2800" b="1" dirty="0"/>
              <a:t>2. </a:t>
            </a:r>
            <a:r>
              <a:rPr lang="en-US" sz="2800" b="1" u="sng" dirty="0"/>
              <a:t>Neutral</a:t>
            </a:r>
          </a:p>
          <a:p>
            <a:pPr marL="0" indent="0">
              <a:buNone/>
            </a:pPr>
            <a:r>
              <a:rPr lang="en-US" sz="2800" dirty="0"/>
              <a:t> They may display harmless messages.</a:t>
            </a:r>
          </a:p>
          <a:p>
            <a:pPr marL="0" indent="0">
              <a:buNone/>
            </a:pPr>
            <a:r>
              <a:rPr lang="en-US" sz="2800" b="1" dirty="0"/>
              <a:t>3. </a:t>
            </a:r>
            <a:r>
              <a:rPr lang="en-US" sz="2800" b="1" u="sng" dirty="0"/>
              <a:t>Helpful</a:t>
            </a:r>
          </a:p>
          <a:p>
            <a:pPr marL="0" indent="0">
              <a:buNone/>
            </a:pPr>
            <a:r>
              <a:rPr lang="en-US" sz="2800" dirty="0"/>
              <a:t>They may hop from one computer to another while searching for and destroying malicious viruses. </a:t>
            </a:r>
          </a:p>
          <a:p>
            <a:pPr marL="0" indent="0">
              <a:buNone/>
            </a:pPr>
            <a:endParaRPr lang="en-US" sz="2800" dirty="0"/>
          </a:p>
          <a:p>
            <a:pPr marL="0" indent="0">
              <a:buNone/>
            </a:pPr>
            <a:endParaRPr lang="en-US" sz="2800" dirty="0"/>
          </a:p>
          <a:p>
            <a:pPr marL="0" indent="0">
              <a:buNone/>
            </a:pPr>
            <a:endParaRPr lang="en-PK" dirty="0"/>
          </a:p>
        </p:txBody>
      </p:sp>
    </p:spTree>
    <p:extLst>
      <p:ext uri="{BB962C8B-B14F-4D97-AF65-F5344CB8AC3E}">
        <p14:creationId xmlns:p14="http://schemas.microsoft.com/office/powerpoint/2010/main" val="2486591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D1D8E6-0D5D-48AB-9456-08B9CC412FBD}"/>
              </a:ext>
            </a:extLst>
          </p:cNvPr>
          <p:cNvSpPr>
            <a:spLocks noGrp="1"/>
          </p:cNvSpPr>
          <p:nvPr>
            <p:ph idx="1"/>
          </p:nvPr>
        </p:nvSpPr>
        <p:spPr>
          <a:xfrm>
            <a:off x="755576" y="764704"/>
            <a:ext cx="8208912" cy="5544616"/>
          </a:xfrm>
        </p:spPr>
        <p:txBody>
          <a:bodyPr/>
          <a:lstStyle/>
          <a:p>
            <a:pPr marL="0" indent="0">
              <a:buNone/>
            </a:pPr>
            <a:r>
              <a:rPr lang="en-US" b="1" u="sng" dirty="0"/>
              <a:t>QUESTION #5</a:t>
            </a:r>
          </a:p>
          <a:p>
            <a:pPr marL="0" indent="0">
              <a:buNone/>
            </a:pPr>
            <a:r>
              <a:rPr lang="en-US" b="1" dirty="0"/>
              <a:t>                            Explain Anatomy of virus?</a:t>
            </a:r>
          </a:p>
          <a:p>
            <a:pPr marL="0" indent="0">
              <a:buNone/>
            </a:pPr>
            <a:endParaRPr lang="en-US" b="1" dirty="0"/>
          </a:p>
          <a:p>
            <a:pPr marL="0" indent="0">
              <a:buNone/>
            </a:pPr>
            <a:endParaRPr lang="en-US" dirty="0"/>
          </a:p>
          <a:p>
            <a:pPr marL="0" indent="0">
              <a:buNone/>
            </a:pPr>
            <a:endParaRPr lang="en-PK" dirty="0"/>
          </a:p>
        </p:txBody>
      </p:sp>
      <p:pic>
        <p:nvPicPr>
          <p:cNvPr id="4" name="Picture 3">
            <a:extLst>
              <a:ext uri="{FF2B5EF4-FFF2-40B4-BE49-F238E27FC236}">
                <a16:creationId xmlns:a16="http://schemas.microsoft.com/office/drawing/2014/main" id="{7429D231-8085-4DBD-90BD-1B7023B1BDBE}"/>
              </a:ext>
            </a:extLst>
          </p:cNvPr>
          <p:cNvPicPr>
            <a:picLocks noChangeAspect="1"/>
          </p:cNvPicPr>
          <p:nvPr/>
        </p:nvPicPr>
        <p:blipFill>
          <a:blip r:embed="rId2"/>
          <a:stretch>
            <a:fillRect/>
          </a:stretch>
        </p:blipFill>
        <p:spPr>
          <a:xfrm>
            <a:off x="750428" y="2547180"/>
            <a:ext cx="7560840" cy="3744416"/>
          </a:xfrm>
          <a:prstGeom prst="rect">
            <a:avLst/>
          </a:prstGeom>
        </p:spPr>
      </p:pic>
    </p:spTree>
    <p:extLst>
      <p:ext uri="{BB962C8B-B14F-4D97-AF65-F5344CB8AC3E}">
        <p14:creationId xmlns:p14="http://schemas.microsoft.com/office/powerpoint/2010/main" val="3904876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80132-6C86-4FBF-8BFD-52ED5F4EA44D}"/>
              </a:ext>
            </a:extLst>
          </p:cNvPr>
          <p:cNvSpPr>
            <a:spLocks noGrp="1"/>
          </p:cNvSpPr>
          <p:nvPr>
            <p:ph idx="1"/>
          </p:nvPr>
        </p:nvSpPr>
        <p:spPr>
          <a:xfrm>
            <a:off x="683568" y="2492896"/>
            <a:ext cx="7704856" cy="4032448"/>
          </a:xfrm>
        </p:spPr>
        <p:txBody>
          <a:bodyPr>
            <a:normAutofit/>
          </a:bodyPr>
          <a:lstStyle/>
          <a:p>
            <a:pPr marL="0" indent="0">
              <a:buNone/>
            </a:pPr>
            <a:r>
              <a:rPr lang="en-US" sz="2800" b="1" u="sng" dirty="0"/>
              <a:t>QUESTION #6</a:t>
            </a:r>
          </a:p>
          <a:p>
            <a:pPr marL="0" indent="0">
              <a:buNone/>
            </a:pPr>
            <a:r>
              <a:rPr lang="en-US" sz="2400" b="1" dirty="0"/>
              <a:t>How do viruses spread?</a:t>
            </a:r>
          </a:p>
          <a:p>
            <a:pPr marL="0" indent="0">
              <a:buNone/>
            </a:pPr>
            <a:r>
              <a:rPr lang="en-US" sz="2000" dirty="0"/>
              <a:t>Infected Removable Drive such a USB Flash Disk, CD-ROM, DVD-ROM etc.</a:t>
            </a:r>
          </a:p>
          <a:p>
            <a:pPr marL="0" indent="0">
              <a:buNone/>
            </a:pPr>
            <a:r>
              <a:rPr lang="en-US" sz="2000" dirty="0"/>
              <a:t>The internet by downloading infected files or email attachments.</a:t>
            </a:r>
          </a:p>
          <a:p>
            <a:pPr marL="0" indent="0">
              <a:buNone/>
            </a:pPr>
            <a:endParaRPr lang="en-US" sz="2000" dirty="0"/>
          </a:p>
          <a:p>
            <a:pPr marL="0" indent="0">
              <a:buNone/>
            </a:pPr>
            <a:endParaRPr lang="en-US" sz="2000" b="1" dirty="0"/>
          </a:p>
          <a:p>
            <a:pPr marL="0" indent="0">
              <a:buNone/>
            </a:pPr>
            <a:endParaRPr lang="en-US" sz="2000" dirty="0"/>
          </a:p>
          <a:p>
            <a:pPr marL="0" indent="0">
              <a:buNone/>
            </a:pPr>
            <a:endParaRPr lang="en-PK" dirty="0"/>
          </a:p>
        </p:txBody>
      </p:sp>
    </p:spTree>
    <p:extLst>
      <p:ext uri="{BB962C8B-B14F-4D97-AF65-F5344CB8AC3E}">
        <p14:creationId xmlns:p14="http://schemas.microsoft.com/office/powerpoint/2010/main" val="2950965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F1D9F-1115-4C14-9129-3773A015F63A}"/>
              </a:ext>
            </a:extLst>
          </p:cNvPr>
          <p:cNvSpPr>
            <a:spLocks noGrp="1"/>
          </p:cNvSpPr>
          <p:nvPr>
            <p:ph idx="1"/>
          </p:nvPr>
        </p:nvSpPr>
        <p:spPr>
          <a:xfrm>
            <a:off x="755576" y="2492896"/>
            <a:ext cx="7704856" cy="3675169"/>
          </a:xfrm>
        </p:spPr>
        <p:txBody>
          <a:bodyPr>
            <a:normAutofit fontScale="92500" lnSpcReduction="10000"/>
          </a:bodyPr>
          <a:lstStyle/>
          <a:p>
            <a:pPr marL="0" indent="0">
              <a:buNone/>
            </a:pPr>
            <a:r>
              <a:rPr lang="en-US" sz="2600" b="1" u="sng" dirty="0"/>
              <a:t>QUESTION #7</a:t>
            </a:r>
          </a:p>
          <a:p>
            <a:pPr marL="0" indent="0">
              <a:buNone/>
            </a:pPr>
            <a:r>
              <a:rPr lang="en-US" sz="2600" b="1" dirty="0"/>
              <a:t>How to protect from Virus?</a:t>
            </a:r>
          </a:p>
          <a:p>
            <a:pPr marL="0" indent="0">
              <a:buNone/>
            </a:pPr>
            <a:r>
              <a:rPr lang="en-US" dirty="0"/>
              <a:t>Download software from trusted websites only.</a:t>
            </a:r>
          </a:p>
          <a:p>
            <a:pPr marL="0" indent="0">
              <a:buNone/>
            </a:pPr>
            <a:r>
              <a:rPr lang="en-US" dirty="0"/>
              <a:t>DO NOT open attachment from unknown emails.</a:t>
            </a:r>
          </a:p>
          <a:p>
            <a:pPr marL="0" indent="0">
              <a:buNone/>
            </a:pPr>
            <a:r>
              <a:rPr lang="en-US" dirty="0"/>
              <a:t>Use a removable drive  (USB Flash Disk/CD/DVD) that have been used in trusted computers.</a:t>
            </a:r>
          </a:p>
          <a:p>
            <a:pPr marL="0" indent="0">
              <a:buNone/>
            </a:pPr>
            <a:r>
              <a:rPr lang="en-US" dirty="0"/>
              <a:t>Regularly backup your data.</a:t>
            </a:r>
          </a:p>
          <a:p>
            <a:pPr marL="0" indent="0">
              <a:buNone/>
            </a:pPr>
            <a:r>
              <a:rPr lang="en-US" dirty="0"/>
              <a:t>Install Antivirus software, keep it and virus definition updated.</a:t>
            </a:r>
          </a:p>
          <a:p>
            <a:pPr marL="0" indent="0">
              <a:buNone/>
            </a:pPr>
            <a:endParaRPr lang="en-PK" dirty="0"/>
          </a:p>
        </p:txBody>
      </p:sp>
    </p:spTree>
    <p:extLst>
      <p:ext uri="{BB962C8B-B14F-4D97-AF65-F5344CB8AC3E}">
        <p14:creationId xmlns:p14="http://schemas.microsoft.com/office/powerpoint/2010/main" val="2441108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3EFCB-4CE3-4D35-B191-CFB0B5B6D343}"/>
              </a:ext>
            </a:extLst>
          </p:cNvPr>
          <p:cNvSpPr>
            <a:spLocks noGrp="1"/>
          </p:cNvSpPr>
          <p:nvPr>
            <p:ph idx="1"/>
          </p:nvPr>
        </p:nvSpPr>
        <p:spPr>
          <a:xfrm>
            <a:off x="827584" y="2420888"/>
            <a:ext cx="7488832" cy="3816424"/>
          </a:xfrm>
        </p:spPr>
        <p:txBody>
          <a:bodyPr>
            <a:normAutofit fontScale="92500" lnSpcReduction="20000"/>
          </a:bodyPr>
          <a:lstStyle/>
          <a:p>
            <a:pPr marL="0" indent="0">
              <a:buNone/>
            </a:pPr>
            <a:r>
              <a:rPr lang="en-US" b="1" u="sng" dirty="0"/>
              <a:t>QUESTION #8</a:t>
            </a:r>
          </a:p>
          <a:p>
            <a:pPr marL="0" indent="0">
              <a:lnSpc>
                <a:spcPct val="90000"/>
              </a:lnSpc>
              <a:buNone/>
            </a:pPr>
            <a:r>
              <a:rPr lang="en-US" b="1" dirty="0"/>
              <a:t>Write the names of the following types of threats?</a:t>
            </a:r>
          </a:p>
          <a:p>
            <a:pPr marL="0" indent="0">
              <a:buNone/>
            </a:pPr>
            <a:r>
              <a:rPr lang="en-US" b="1" u="sng" dirty="0"/>
              <a:t>Types of Threats</a:t>
            </a:r>
          </a:p>
          <a:p>
            <a:pPr marL="0" indent="0">
              <a:buNone/>
            </a:pPr>
            <a:r>
              <a:rPr lang="en-US" dirty="0"/>
              <a:t>Computer security can have the following types of threats.</a:t>
            </a:r>
          </a:p>
          <a:p>
            <a:pPr>
              <a:buAutoNum type="arabicPeriod"/>
            </a:pPr>
            <a:r>
              <a:rPr lang="en-US" dirty="0"/>
              <a:t>Error and omissions</a:t>
            </a:r>
          </a:p>
          <a:p>
            <a:pPr>
              <a:buAutoNum type="arabicPeriod"/>
            </a:pPr>
            <a:r>
              <a:rPr lang="en-US" dirty="0"/>
              <a:t>Fraud and theft</a:t>
            </a:r>
          </a:p>
          <a:p>
            <a:pPr>
              <a:buAutoNum type="arabicPeriod"/>
            </a:pPr>
            <a:r>
              <a:rPr lang="en-US" dirty="0"/>
              <a:t>Employee sabotage</a:t>
            </a:r>
          </a:p>
          <a:p>
            <a:pPr>
              <a:buAutoNum type="arabicPeriod"/>
            </a:pPr>
            <a:r>
              <a:rPr lang="en-US" dirty="0"/>
              <a:t>Malicious hackers</a:t>
            </a:r>
          </a:p>
          <a:p>
            <a:pPr>
              <a:buAutoNum type="arabicPeriod"/>
            </a:pPr>
            <a:r>
              <a:rPr lang="en-US" dirty="0"/>
              <a:t>Malicious code</a:t>
            </a:r>
          </a:p>
          <a:p>
            <a:pPr marL="0" indent="0">
              <a:buNone/>
            </a:pPr>
            <a:endParaRPr lang="en-US" b="1" u="sng" dirty="0"/>
          </a:p>
          <a:p>
            <a:pPr marL="0" indent="0">
              <a:buNone/>
            </a:pPr>
            <a:endParaRPr lang="en-PK" dirty="0"/>
          </a:p>
        </p:txBody>
      </p:sp>
    </p:spTree>
    <p:extLst>
      <p:ext uri="{BB962C8B-B14F-4D97-AF65-F5344CB8AC3E}">
        <p14:creationId xmlns:p14="http://schemas.microsoft.com/office/powerpoint/2010/main" val="1411379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1D1D0-4008-4023-8728-16F0BBAB1F4E}"/>
              </a:ext>
            </a:extLst>
          </p:cNvPr>
          <p:cNvSpPr>
            <a:spLocks noGrp="1"/>
          </p:cNvSpPr>
          <p:nvPr>
            <p:ph idx="1"/>
          </p:nvPr>
        </p:nvSpPr>
        <p:spPr>
          <a:xfrm>
            <a:off x="755576" y="2490135"/>
            <a:ext cx="7632848" cy="3747177"/>
          </a:xfrm>
        </p:spPr>
        <p:txBody>
          <a:bodyPr/>
          <a:lstStyle/>
          <a:p>
            <a:pPr marL="0" indent="0">
              <a:lnSpc>
                <a:spcPct val="90000"/>
              </a:lnSpc>
              <a:buNone/>
            </a:pPr>
            <a:r>
              <a:rPr lang="en-US" b="1" u="sng" dirty="0"/>
              <a:t>QUESTION#9</a:t>
            </a:r>
          </a:p>
          <a:p>
            <a:pPr marL="0" indent="0">
              <a:lnSpc>
                <a:spcPct val="90000"/>
              </a:lnSpc>
              <a:buNone/>
            </a:pPr>
            <a:r>
              <a:rPr lang="en-US" b="1" dirty="0"/>
              <a:t>What are the common security threats?</a:t>
            </a:r>
          </a:p>
          <a:p>
            <a:pPr marL="0" indent="0">
              <a:buNone/>
            </a:pPr>
            <a:r>
              <a:rPr lang="en-US" b="1" u="sng" dirty="0"/>
              <a:t>Common Security Threats</a:t>
            </a:r>
          </a:p>
          <a:p>
            <a:pPr marL="0" indent="0">
              <a:buNone/>
            </a:pPr>
            <a:r>
              <a:rPr lang="en-US" dirty="0"/>
              <a:t>The following are some common security threats.</a:t>
            </a:r>
          </a:p>
          <a:p>
            <a:pPr marL="0" indent="0">
              <a:buNone/>
            </a:pPr>
            <a:r>
              <a:rPr lang="en-US" dirty="0"/>
              <a:t>1. Virus    2. Adware    3. Worms    4. Spyware</a:t>
            </a:r>
            <a:endParaRPr lang="en-PK" dirty="0"/>
          </a:p>
          <a:p>
            <a:pPr marL="0" indent="0">
              <a:buNone/>
            </a:pPr>
            <a:endParaRPr lang="en-PK" dirty="0"/>
          </a:p>
        </p:txBody>
      </p:sp>
    </p:spTree>
    <p:extLst>
      <p:ext uri="{BB962C8B-B14F-4D97-AF65-F5344CB8AC3E}">
        <p14:creationId xmlns:p14="http://schemas.microsoft.com/office/powerpoint/2010/main" val="2517995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12CAE-6399-4E07-8B3A-8BD00C0B6221}"/>
              </a:ext>
            </a:extLst>
          </p:cNvPr>
          <p:cNvSpPr>
            <a:spLocks noGrp="1"/>
          </p:cNvSpPr>
          <p:nvPr>
            <p:ph idx="1"/>
          </p:nvPr>
        </p:nvSpPr>
        <p:spPr/>
        <p:txBody>
          <a:bodyPr/>
          <a:lstStyle/>
          <a:p>
            <a:pPr marL="0" indent="0">
              <a:buNone/>
            </a:pPr>
            <a:r>
              <a:rPr lang="en-US" b="1" u="sng" dirty="0"/>
              <a:t>QUESTION#10</a:t>
            </a:r>
          </a:p>
          <a:p>
            <a:pPr marL="0" indent="0">
              <a:buNone/>
            </a:pPr>
            <a:r>
              <a:rPr lang="en-US" b="1" dirty="0"/>
              <a:t>Explain all the Common Security Threats?</a:t>
            </a:r>
          </a:p>
          <a:p>
            <a:pPr marL="0" indent="0">
              <a:buNone/>
            </a:pPr>
            <a:r>
              <a:rPr lang="en-US" b="1" dirty="0"/>
              <a:t>or</a:t>
            </a:r>
          </a:p>
          <a:p>
            <a:pPr marL="0" indent="0">
              <a:buNone/>
            </a:pPr>
            <a:r>
              <a:rPr lang="en-US" b="1" dirty="0"/>
              <a:t>Explain all the Types of Malware.</a:t>
            </a:r>
            <a:r>
              <a:rPr lang="en-US" dirty="0"/>
              <a:t> </a:t>
            </a:r>
            <a:endParaRPr lang="en-PK" dirty="0"/>
          </a:p>
        </p:txBody>
      </p:sp>
    </p:spTree>
    <p:extLst>
      <p:ext uri="{BB962C8B-B14F-4D97-AF65-F5344CB8AC3E}">
        <p14:creationId xmlns:p14="http://schemas.microsoft.com/office/powerpoint/2010/main" val="3702494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859C54-2F74-4794-A39E-92E7CF55ED87}"/>
              </a:ext>
            </a:extLst>
          </p:cNvPr>
          <p:cNvSpPr>
            <a:spLocks noGrp="1"/>
          </p:cNvSpPr>
          <p:nvPr>
            <p:ph idx="1"/>
          </p:nvPr>
        </p:nvSpPr>
        <p:spPr>
          <a:xfrm>
            <a:off x="1176864" y="2490135"/>
            <a:ext cx="7067543" cy="3444997"/>
          </a:xfrm>
        </p:spPr>
        <p:txBody>
          <a:bodyPr/>
          <a:lstStyle/>
          <a:p>
            <a:pPr marL="0" indent="0">
              <a:buNone/>
            </a:pPr>
            <a:endParaRPr lang="en-US" b="1" u="sng" dirty="0"/>
          </a:p>
          <a:p>
            <a:pPr marL="0" indent="0">
              <a:buNone/>
            </a:pPr>
            <a:r>
              <a:rPr lang="en-US" b="1" u="sng" dirty="0"/>
              <a:t>TYPES OF MALWARE</a:t>
            </a:r>
          </a:p>
          <a:p>
            <a:pPr marL="0" indent="0">
              <a:buNone/>
            </a:pPr>
            <a:r>
              <a:rPr lang="en-US" b="1" dirty="0"/>
              <a:t>There are Four main Types of Malware.</a:t>
            </a:r>
          </a:p>
          <a:p>
            <a:pPr marL="0" indent="0">
              <a:buNone/>
            </a:pPr>
            <a:r>
              <a:rPr lang="en-US" dirty="0"/>
              <a:t>i.WORMS  ii. SPYWARE  iii. ADWARE AND iv. VIRUS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06021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274D7-7BE9-4C0F-9ED4-5271DACAA384}"/>
              </a:ext>
            </a:extLst>
          </p:cNvPr>
          <p:cNvSpPr>
            <a:spLocks noGrp="1"/>
          </p:cNvSpPr>
          <p:nvPr>
            <p:ph idx="1"/>
          </p:nvPr>
        </p:nvSpPr>
        <p:spPr>
          <a:xfrm>
            <a:off x="755576" y="2490135"/>
            <a:ext cx="7560840" cy="3675169"/>
          </a:xfrm>
        </p:spPr>
        <p:txBody>
          <a:bodyPr/>
          <a:lstStyle/>
          <a:p>
            <a:pPr marL="0" indent="0">
              <a:buNone/>
            </a:pPr>
            <a:r>
              <a:rPr lang="en-US" b="1" u="sng" dirty="0"/>
              <a:t>WORM</a:t>
            </a:r>
          </a:p>
          <a:p>
            <a:pPr marL="0" indent="0">
              <a:buNone/>
            </a:pPr>
            <a:r>
              <a:rPr lang="en-US" dirty="0"/>
              <a:t>Program</a:t>
            </a:r>
          </a:p>
          <a:p>
            <a:pPr marL="0" indent="0">
              <a:buNone/>
            </a:pPr>
            <a:r>
              <a:rPr lang="en-US" dirty="0"/>
              <a:t>Operating System      Weakness                        </a:t>
            </a:r>
          </a:p>
          <a:p>
            <a:pPr marL="0" indent="0">
              <a:buNone/>
            </a:pPr>
            <a:r>
              <a:rPr lang="en-US" dirty="0"/>
              <a:t>Over a network</a:t>
            </a:r>
          </a:p>
          <a:p>
            <a:pPr marL="0" indent="0">
              <a:buNone/>
            </a:pPr>
            <a:r>
              <a:rPr lang="en-US" dirty="0"/>
              <a:t>Transmit                     Replicate</a:t>
            </a:r>
          </a:p>
          <a:p>
            <a:pPr marL="0" indent="0">
              <a:buNone/>
            </a:pPr>
            <a:r>
              <a:rPr lang="en-US" dirty="0"/>
              <a:t>Automatically</a:t>
            </a:r>
          </a:p>
          <a:p>
            <a:pPr marL="0" indent="0">
              <a:buNone/>
            </a:pPr>
            <a:r>
              <a:rPr lang="en-US" dirty="0"/>
              <a:t>Infect other computers</a:t>
            </a:r>
            <a:endParaRPr lang="en-PK" dirty="0"/>
          </a:p>
        </p:txBody>
      </p:sp>
      <p:pic>
        <p:nvPicPr>
          <p:cNvPr id="5" name="Picture 4" descr="A screenshot of a cell phone&#10;&#10;Description automatically generated">
            <a:extLst>
              <a:ext uri="{FF2B5EF4-FFF2-40B4-BE49-F238E27FC236}">
                <a16:creationId xmlns:a16="http://schemas.microsoft.com/office/drawing/2014/main" id="{88018BDA-27D6-447C-975D-357159275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365" y="2984109"/>
            <a:ext cx="3600400" cy="2687220"/>
          </a:xfrm>
          <a:prstGeom prst="rect">
            <a:avLst/>
          </a:prstGeom>
        </p:spPr>
      </p:pic>
    </p:spTree>
    <p:extLst>
      <p:ext uri="{BB962C8B-B14F-4D97-AF65-F5344CB8AC3E}">
        <p14:creationId xmlns:p14="http://schemas.microsoft.com/office/powerpoint/2010/main" val="27117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2D6DE2-E8AE-420D-A972-DB832E9636F6}"/>
              </a:ext>
            </a:extLst>
          </p:cNvPr>
          <p:cNvSpPr>
            <a:spLocks noGrp="1"/>
          </p:cNvSpPr>
          <p:nvPr>
            <p:ph idx="1"/>
          </p:nvPr>
        </p:nvSpPr>
        <p:spPr>
          <a:xfrm>
            <a:off x="827584" y="2490135"/>
            <a:ext cx="7148017" cy="3444997"/>
          </a:xfrm>
        </p:spPr>
        <p:txBody>
          <a:bodyPr>
            <a:normAutofit lnSpcReduction="10000"/>
          </a:bodyPr>
          <a:lstStyle/>
          <a:p>
            <a:pPr marL="0" indent="0">
              <a:buNone/>
            </a:pPr>
            <a:r>
              <a:rPr lang="en-US" b="1" u="sng" dirty="0"/>
              <a:t>SPYWARE</a:t>
            </a:r>
          </a:p>
          <a:p>
            <a:pPr marL="0" indent="0">
              <a:buNone/>
            </a:pPr>
            <a:r>
              <a:rPr lang="en-US" dirty="0"/>
              <a:t>SPY on user computers</a:t>
            </a:r>
          </a:p>
          <a:p>
            <a:pPr marL="0" indent="0">
              <a:buNone/>
            </a:pPr>
            <a:r>
              <a:rPr lang="en-US" dirty="0"/>
              <a:t>Gathering Information</a:t>
            </a:r>
          </a:p>
          <a:p>
            <a:pPr marL="0" indent="0">
              <a:buNone/>
            </a:pPr>
            <a:r>
              <a:rPr lang="en-US" dirty="0"/>
              <a:t>Available                                  </a:t>
            </a:r>
          </a:p>
          <a:p>
            <a:pPr marL="0" indent="0">
              <a:buNone/>
            </a:pPr>
            <a:r>
              <a:rPr lang="en-US" dirty="0"/>
              <a:t>Internet</a:t>
            </a:r>
          </a:p>
          <a:p>
            <a:pPr marL="0" indent="0">
              <a:buNone/>
            </a:pPr>
            <a:r>
              <a:rPr lang="en-US" dirty="0"/>
              <a:t>Install Software</a:t>
            </a:r>
          </a:p>
          <a:p>
            <a:pPr marL="0" indent="0">
              <a:buNone/>
            </a:pPr>
            <a:r>
              <a:rPr lang="en-US" dirty="0"/>
              <a:t>Stealing Password</a:t>
            </a:r>
          </a:p>
          <a:p>
            <a:pPr marL="0" indent="0">
              <a:buNone/>
            </a:pPr>
            <a:endParaRPr lang="en-PK" dirty="0"/>
          </a:p>
        </p:txBody>
      </p:sp>
      <p:pic>
        <p:nvPicPr>
          <p:cNvPr id="5" name="Picture 4" descr="A screenshot of a cell phone&#10;&#10;Description automatically generated">
            <a:extLst>
              <a:ext uri="{FF2B5EF4-FFF2-40B4-BE49-F238E27FC236}">
                <a16:creationId xmlns:a16="http://schemas.microsoft.com/office/drawing/2014/main" id="{985B28E4-AE0C-48FA-BFB0-635062507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212976"/>
            <a:ext cx="3816424" cy="2592288"/>
          </a:xfrm>
          <a:prstGeom prst="rect">
            <a:avLst/>
          </a:prstGeom>
        </p:spPr>
      </p:pic>
    </p:spTree>
    <p:extLst>
      <p:ext uri="{BB962C8B-B14F-4D97-AF65-F5344CB8AC3E}">
        <p14:creationId xmlns:p14="http://schemas.microsoft.com/office/powerpoint/2010/main" val="144542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24744"/>
            <a:ext cx="7859216" cy="5328592"/>
          </a:xfrm>
        </p:spPr>
        <p:txBody>
          <a:bodyPr/>
          <a:lstStyle/>
          <a:p>
            <a:pPr marL="0" indent="0">
              <a:buNone/>
            </a:pPr>
            <a:endParaRPr lang="en-US" sz="2800" b="1" dirty="0"/>
          </a:p>
          <a:p>
            <a:pPr marL="0" indent="0">
              <a:buNone/>
            </a:pPr>
            <a:endParaRPr lang="en-US" sz="2800" b="1" dirty="0"/>
          </a:p>
          <a:p>
            <a:pPr marL="0" indent="0">
              <a:buNone/>
            </a:pPr>
            <a:endParaRPr lang="en-US" sz="2800" b="1" dirty="0"/>
          </a:p>
          <a:p>
            <a:pPr marL="0" indent="0">
              <a:buNone/>
            </a:pPr>
            <a:r>
              <a:rPr lang="en-US" sz="2800" b="1" u="sng" dirty="0"/>
              <a:t>DISADVANTAGES</a:t>
            </a:r>
          </a:p>
          <a:p>
            <a:pPr marL="0" indent="0">
              <a:buNone/>
            </a:pPr>
            <a:r>
              <a:rPr lang="en-US" sz="2000" dirty="0"/>
              <a:t>1. Cost of network</a:t>
            </a:r>
          </a:p>
          <a:p>
            <a:pPr marL="0" indent="0">
              <a:buNone/>
            </a:pPr>
            <a:r>
              <a:rPr lang="en-US" sz="2000" dirty="0"/>
              <a:t>2. Security              Hacking</a:t>
            </a:r>
          </a:p>
          <a:p>
            <a:pPr marL="0" indent="0">
              <a:buNone/>
            </a:pPr>
            <a:r>
              <a:rPr lang="en-US" sz="2000" dirty="0"/>
              <a:t>3. Virus</a:t>
            </a:r>
          </a:p>
          <a:p>
            <a:pPr marL="0" indent="0">
              <a:buNone/>
            </a:pPr>
            <a:r>
              <a:rPr lang="en-US" sz="2000" dirty="0"/>
              <a:t>4. Lack of Independence                Depend</a:t>
            </a:r>
          </a:p>
        </p:txBody>
      </p:sp>
      <p:cxnSp>
        <p:nvCxnSpPr>
          <p:cNvPr id="8" name="Straight Arrow Connector 7"/>
          <p:cNvCxnSpPr/>
          <p:nvPr/>
        </p:nvCxnSpPr>
        <p:spPr>
          <a:xfrm>
            <a:off x="2051720" y="414908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07904" y="5013176"/>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68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AA624-815A-477C-8489-6931794F44D3}"/>
              </a:ext>
            </a:extLst>
          </p:cNvPr>
          <p:cNvSpPr>
            <a:spLocks noGrp="1"/>
          </p:cNvSpPr>
          <p:nvPr>
            <p:ph idx="1"/>
          </p:nvPr>
        </p:nvSpPr>
        <p:spPr/>
        <p:txBody>
          <a:bodyPr/>
          <a:lstStyle/>
          <a:p>
            <a:pPr marL="0" indent="0">
              <a:buNone/>
            </a:pPr>
            <a:r>
              <a:rPr lang="en-US" b="1" u="sng" dirty="0"/>
              <a:t>ADWARE</a:t>
            </a:r>
          </a:p>
          <a:p>
            <a:pPr marL="0" indent="0">
              <a:buNone/>
            </a:pPr>
            <a:r>
              <a:rPr lang="en-US" dirty="0"/>
              <a:t>Free Software</a:t>
            </a:r>
          </a:p>
          <a:p>
            <a:pPr marL="0" indent="0">
              <a:buNone/>
            </a:pPr>
            <a:endParaRPr lang="en-US" dirty="0"/>
          </a:p>
          <a:p>
            <a:pPr marL="0" indent="0">
              <a:buNone/>
            </a:pPr>
            <a:endParaRPr lang="en-PK" dirty="0"/>
          </a:p>
        </p:txBody>
      </p:sp>
      <p:pic>
        <p:nvPicPr>
          <p:cNvPr id="5" name="Picture 4" descr="A screenshot of a cell phone&#10;&#10;Description automatically generated">
            <a:extLst>
              <a:ext uri="{FF2B5EF4-FFF2-40B4-BE49-F238E27FC236}">
                <a16:creationId xmlns:a16="http://schemas.microsoft.com/office/drawing/2014/main" id="{50A2A444-65A1-492B-A275-A1E998275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429001"/>
            <a:ext cx="4896544" cy="2664296"/>
          </a:xfrm>
          <a:prstGeom prst="rect">
            <a:avLst/>
          </a:prstGeom>
        </p:spPr>
      </p:pic>
    </p:spTree>
    <p:extLst>
      <p:ext uri="{BB962C8B-B14F-4D97-AF65-F5344CB8AC3E}">
        <p14:creationId xmlns:p14="http://schemas.microsoft.com/office/powerpoint/2010/main" val="543105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94E440-4B1E-4121-A409-56E586227BF5}"/>
              </a:ext>
            </a:extLst>
          </p:cNvPr>
          <p:cNvSpPr>
            <a:spLocks noGrp="1"/>
          </p:cNvSpPr>
          <p:nvPr>
            <p:ph idx="1"/>
          </p:nvPr>
        </p:nvSpPr>
        <p:spPr>
          <a:xfrm>
            <a:off x="827584" y="2490788"/>
            <a:ext cx="7344816" cy="3602508"/>
          </a:xfrm>
        </p:spPr>
        <p:txBody>
          <a:bodyPr>
            <a:normAutofit fontScale="92500" lnSpcReduction="10000"/>
          </a:bodyPr>
          <a:lstStyle/>
          <a:p>
            <a:pPr marL="0" indent="0">
              <a:buNone/>
            </a:pPr>
            <a:r>
              <a:rPr lang="en-US" b="1" u="sng" dirty="0"/>
              <a:t>VIRUS</a:t>
            </a:r>
          </a:p>
          <a:p>
            <a:pPr marL="0" indent="0">
              <a:buNone/>
            </a:pPr>
            <a:r>
              <a:rPr lang="en-US" dirty="0"/>
              <a:t>Inserting a copy</a:t>
            </a:r>
          </a:p>
          <a:p>
            <a:pPr marL="0" indent="0">
              <a:buNone/>
            </a:pPr>
            <a:r>
              <a:rPr lang="en-US" dirty="0"/>
              <a:t>Another program</a:t>
            </a:r>
          </a:p>
          <a:p>
            <a:pPr marL="0" indent="0">
              <a:buNone/>
            </a:pPr>
            <a:r>
              <a:rPr lang="en-US" dirty="0"/>
              <a:t>Spread                                                     </a:t>
            </a:r>
          </a:p>
          <a:p>
            <a:pPr marL="0" indent="0">
              <a:buNone/>
            </a:pPr>
            <a:r>
              <a:rPr lang="en-US" dirty="0"/>
              <a:t>Execution Files</a:t>
            </a:r>
          </a:p>
          <a:p>
            <a:pPr marL="0" indent="0">
              <a:buNone/>
            </a:pPr>
            <a:r>
              <a:rPr lang="en-US" dirty="0"/>
              <a:t>One computer to another</a:t>
            </a:r>
          </a:p>
          <a:p>
            <a:pPr marL="0" indent="0">
              <a:buNone/>
            </a:pPr>
            <a:r>
              <a:rPr lang="en-US" dirty="0"/>
              <a:t>USB Flash drive</a:t>
            </a:r>
          </a:p>
          <a:p>
            <a:pPr marL="0" indent="0">
              <a:buNone/>
            </a:pPr>
            <a:r>
              <a:rPr lang="en-US" dirty="0"/>
              <a:t>CD/DVD</a:t>
            </a:r>
            <a:endParaRPr lang="en-PK" dirty="0"/>
          </a:p>
        </p:txBody>
      </p:sp>
      <p:pic>
        <p:nvPicPr>
          <p:cNvPr id="10" name="Picture 9" descr="A screenshot of a cell phone&#10;&#10;Description automatically generated">
            <a:extLst>
              <a:ext uri="{FF2B5EF4-FFF2-40B4-BE49-F238E27FC236}">
                <a16:creationId xmlns:a16="http://schemas.microsoft.com/office/drawing/2014/main" id="{CC7E96D6-FD24-4416-A0E7-7CD9237F6070}"/>
              </a:ext>
            </a:extLst>
          </p:cNvPr>
          <p:cNvPicPr>
            <a:picLocks noChangeAspect="1"/>
          </p:cNvPicPr>
          <p:nvPr/>
        </p:nvPicPr>
        <p:blipFill rotWithShape="1">
          <a:blip r:embed="rId2">
            <a:extLst>
              <a:ext uri="{28A0092B-C50C-407E-A947-70E740481C1C}">
                <a14:useLocalDpi xmlns:a14="http://schemas.microsoft.com/office/drawing/2010/main" val="0"/>
              </a:ext>
            </a:extLst>
          </a:blip>
          <a:srcRect l="2453" r="1877"/>
          <a:stretch/>
        </p:blipFill>
        <p:spPr>
          <a:xfrm>
            <a:off x="4283968" y="2852937"/>
            <a:ext cx="3888432" cy="2952328"/>
          </a:xfrm>
          <a:prstGeom prst="rect">
            <a:avLst/>
          </a:prstGeom>
        </p:spPr>
      </p:pic>
    </p:spTree>
    <p:extLst>
      <p:ext uri="{BB962C8B-B14F-4D97-AF65-F5344CB8AC3E}">
        <p14:creationId xmlns:p14="http://schemas.microsoft.com/office/powerpoint/2010/main" val="711297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DFF99-84C6-4763-AEE0-19988E087B24}"/>
              </a:ext>
            </a:extLst>
          </p:cNvPr>
          <p:cNvSpPr>
            <a:spLocks noGrp="1"/>
          </p:cNvSpPr>
          <p:nvPr>
            <p:ph idx="1"/>
          </p:nvPr>
        </p:nvSpPr>
        <p:spPr>
          <a:xfrm>
            <a:off x="683568" y="2420889"/>
            <a:ext cx="7704856" cy="3888432"/>
          </a:xfrm>
        </p:spPr>
        <p:txBody>
          <a:bodyPr>
            <a:normAutofit/>
          </a:bodyPr>
          <a:lstStyle/>
          <a:p>
            <a:pPr marL="0" indent="0">
              <a:buNone/>
            </a:pPr>
            <a:r>
              <a:rPr lang="en-US" b="1" u="sng" dirty="0"/>
              <a:t>QUESTION#10</a:t>
            </a:r>
          </a:p>
          <a:p>
            <a:pPr marL="0" indent="0">
              <a:buNone/>
            </a:pPr>
            <a:r>
              <a:rPr lang="en-US" b="1" dirty="0"/>
              <a:t>Explain all the Common Security Threats?</a:t>
            </a:r>
          </a:p>
          <a:p>
            <a:pPr marL="0" indent="0">
              <a:buNone/>
            </a:pPr>
            <a:r>
              <a:rPr lang="en-US" b="1" dirty="0"/>
              <a:t>1. </a:t>
            </a:r>
            <a:r>
              <a:rPr lang="en-US" b="1" u="sng" dirty="0"/>
              <a:t>Computer Virus</a:t>
            </a:r>
          </a:p>
          <a:p>
            <a:pPr marL="0" indent="0">
              <a:buNone/>
            </a:pPr>
            <a:r>
              <a:rPr lang="en-US" dirty="0"/>
              <a:t>A computer virus is a program.</a:t>
            </a:r>
          </a:p>
          <a:p>
            <a:pPr marL="0" indent="0">
              <a:buNone/>
            </a:pPr>
            <a:r>
              <a:rPr lang="en-US" dirty="0"/>
              <a:t>A virus replicates and executes itself, usually doing damage to your computer in the process. Carefully evaluating free software, downloads file sharing sites, and Emails from unknown senders are crucial to avoiding viruses. </a:t>
            </a:r>
          </a:p>
          <a:p>
            <a:pPr marL="0" indent="0">
              <a:buNone/>
            </a:pPr>
            <a:endParaRPr lang="en-US" dirty="0"/>
          </a:p>
          <a:p>
            <a:pPr marL="0" indent="0">
              <a:buNone/>
            </a:pPr>
            <a:endParaRPr lang="en-PK" dirty="0"/>
          </a:p>
        </p:txBody>
      </p:sp>
      <p:pic>
        <p:nvPicPr>
          <p:cNvPr id="4" name="Picture 3">
            <a:extLst>
              <a:ext uri="{FF2B5EF4-FFF2-40B4-BE49-F238E27FC236}">
                <a16:creationId xmlns:a16="http://schemas.microsoft.com/office/drawing/2014/main" id="{258E88B2-E22A-40FC-B092-FCBE98E3206A}"/>
              </a:ext>
            </a:extLst>
          </p:cNvPr>
          <p:cNvPicPr>
            <a:picLocks noChangeAspect="1"/>
          </p:cNvPicPr>
          <p:nvPr/>
        </p:nvPicPr>
        <p:blipFill>
          <a:blip r:embed="rId2"/>
          <a:stretch>
            <a:fillRect/>
          </a:stretch>
        </p:blipFill>
        <p:spPr>
          <a:xfrm>
            <a:off x="6444208" y="3356992"/>
            <a:ext cx="1296144" cy="792088"/>
          </a:xfrm>
          <a:prstGeom prst="rect">
            <a:avLst/>
          </a:prstGeom>
        </p:spPr>
      </p:pic>
    </p:spTree>
    <p:extLst>
      <p:ext uri="{BB962C8B-B14F-4D97-AF65-F5344CB8AC3E}">
        <p14:creationId xmlns:p14="http://schemas.microsoft.com/office/powerpoint/2010/main" val="1951511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D0ED8-B943-47BB-97A2-5F3E74C8B775}"/>
              </a:ext>
            </a:extLst>
          </p:cNvPr>
          <p:cNvSpPr>
            <a:spLocks noGrp="1"/>
          </p:cNvSpPr>
          <p:nvPr>
            <p:ph idx="1"/>
          </p:nvPr>
        </p:nvSpPr>
        <p:spPr>
          <a:xfrm>
            <a:off x="755576" y="2420888"/>
            <a:ext cx="7632848" cy="3888431"/>
          </a:xfrm>
        </p:spPr>
        <p:txBody>
          <a:bodyPr>
            <a:normAutofit/>
          </a:bodyPr>
          <a:lstStyle/>
          <a:p>
            <a:pPr marL="0" indent="0">
              <a:buNone/>
            </a:pPr>
            <a:r>
              <a:rPr lang="en-US" sz="2800" b="1" dirty="0"/>
              <a:t>2. </a:t>
            </a:r>
            <a:r>
              <a:rPr lang="en-US" sz="2800" b="1" u="sng" dirty="0"/>
              <a:t>ADWARE</a:t>
            </a:r>
          </a:p>
          <a:p>
            <a:pPr marL="0" indent="0">
              <a:buNone/>
            </a:pPr>
            <a:r>
              <a:rPr lang="en-US" dirty="0"/>
              <a:t>Adware (short for advertising-supported software) is a type of malware that automatically delivers advertisements.</a:t>
            </a:r>
          </a:p>
          <a:p>
            <a:pPr marL="0" indent="0">
              <a:buNone/>
            </a:pPr>
            <a:r>
              <a:rPr lang="en-US" dirty="0"/>
              <a:t>It is a </a:t>
            </a:r>
            <a:r>
              <a:rPr lang="en-US" dirty="0">
                <a:hlinkClick r:id="rId2" tooltip="Software"/>
              </a:rPr>
              <a:t>software</a:t>
            </a:r>
            <a:r>
              <a:rPr lang="en-US" dirty="0"/>
              <a:t> that generates revenue for its developer by automatically generating </a:t>
            </a:r>
            <a:r>
              <a:rPr lang="en-US" dirty="0">
                <a:hlinkClick r:id="rId3" tooltip="Online advertising"/>
              </a:rPr>
              <a:t>online advertisements</a:t>
            </a:r>
            <a:r>
              <a:rPr lang="en-US" dirty="0"/>
              <a:t> in the user interface of the software or on a screen presented to the user during the installation process.</a:t>
            </a:r>
          </a:p>
          <a:p>
            <a:pPr marL="0" indent="0">
              <a:buNone/>
            </a:pPr>
            <a:r>
              <a:rPr lang="en-US" dirty="0"/>
              <a:t>Common examples of adware include pop-up ads on websites.</a:t>
            </a:r>
          </a:p>
          <a:p>
            <a:pPr marL="0" indent="0">
              <a:buNone/>
            </a:pPr>
            <a:endParaRPr lang="en-PK" dirty="0"/>
          </a:p>
        </p:txBody>
      </p:sp>
      <p:pic>
        <p:nvPicPr>
          <p:cNvPr id="4" name="Picture 3" descr="A drawing of a cartoon character&#10;&#10;Description automatically generated">
            <a:extLst>
              <a:ext uri="{FF2B5EF4-FFF2-40B4-BE49-F238E27FC236}">
                <a16:creationId xmlns:a16="http://schemas.microsoft.com/office/drawing/2014/main" id="{8C432C7C-9A2B-47BD-834E-A739E9C7C87F}"/>
              </a:ext>
            </a:extLst>
          </p:cNvPr>
          <p:cNvPicPr>
            <a:picLocks noChangeAspect="1"/>
          </p:cNvPicPr>
          <p:nvPr/>
        </p:nvPicPr>
        <p:blipFill rotWithShape="1">
          <a:blip r:embed="rId4"/>
          <a:srcRect b="6305"/>
          <a:stretch/>
        </p:blipFill>
        <p:spPr>
          <a:xfrm>
            <a:off x="6876256" y="2420889"/>
            <a:ext cx="1177493" cy="648072"/>
          </a:xfrm>
          <a:prstGeom prst="rect">
            <a:avLst/>
          </a:prstGeom>
        </p:spPr>
      </p:pic>
    </p:spTree>
    <p:extLst>
      <p:ext uri="{BB962C8B-B14F-4D97-AF65-F5344CB8AC3E}">
        <p14:creationId xmlns:p14="http://schemas.microsoft.com/office/powerpoint/2010/main" val="1406383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AA937-44D4-471A-A69C-6C60DB3B330E}"/>
              </a:ext>
            </a:extLst>
          </p:cNvPr>
          <p:cNvSpPr>
            <a:spLocks noGrp="1"/>
          </p:cNvSpPr>
          <p:nvPr>
            <p:ph idx="1"/>
          </p:nvPr>
        </p:nvSpPr>
        <p:spPr>
          <a:xfrm>
            <a:off x="755576" y="2348881"/>
            <a:ext cx="7632848" cy="3960440"/>
          </a:xfrm>
        </p:spPr>
        <p:txBody>
          <a:bodyPr>
            <a:normAutofit/>
          </a:bodyPr>
          <a:lstStyle/>
          <a:p>
            <a:pPr marL="0" indent="0">
              <a:buNone/>
            </a:pPr>
            <a:r>
              <a:rPr lang="en-US" sz="2800" b="1" dirty="0"/>
              <a:t>3. </a:t>
            </a:r>
            <a:r>
              <a:rPr lang="en-US" sz="2800" b="1" u="sng" dirty="0"/>
              <a:t>SPYWARE                                                 </a:t>
            </a:r>
          </a:p>
          <a:p>
            <a:pPr marL="0" indent="0">
              <a:buNone/>
            </a:pPr>
            <a:r>
              <a:rPr lang="en-US" dirty="0"/>
              <a:t>Spyware is a type of malware that functions by spying on user activity without their knowledge and send such information to hack another entity without the consumer's consent. </a:t>
            </a:r>
          </a:p>
          <a:p>
            <a:pPr marL="0" indent="0">
              <a:buNone/>
            </a:pPr>
            <a:r>
              <a:rPr lang="en-US" dirty="0"/>
              <a:t>Spyware asserts control over a device without the consumer's knowledge, sending confidential information to another entity with the consumer's consent, through </a:t>
            </a:r>
            <a:r>
              <a:rPr lang="en-US" dirty="0">
                <a:hlinkClick r:id="rId2" tooltip="HTTP cookie"/>
              </a:rPr>
              <a:t>cookies</a:t>
            </a:r>
            <a:r>
              <a:rPr lang="en-US" dirty="0"/>
              <a:t>.</a:t>
            </a:r>
          </a:p>
          <a:p>
            <a:pPr marL="0" indent="0">
              <a:buNone/>
            </a:pPr>
            <a:endParaRPr lang="en-PK" dirty="0"/>
          </a:p>
        </p:txBody>
      </p:sp>
      <p:pic>
        <p:nvPicPr>
          <p:cNvPr id="4" name="Picture 3" descr="A picture containing hat, cup&#10;&#10;Description automatically generated">
            <a:extLst>
              <a:ext uri="{FF2B5EF4-FFF2-40B4-BE49-F238E27FC236}">
                <a16:creationId xmlns:a16="http://schemas.microsoft.com/office/drawing/2014/main" id="{F393A779-D0CA-497F-94A2-012F073474D9}"/>
              </a:ext>
            </a:extLst>
          </p:cNvPr>
          <p:cNvPicPr>
            <a:picLocks noChangeAspect="1"/>
          </p:cNvPicPr>
          <p:nvPr/>
        </p:nvPicPr>
        <p:blipFill rotWithShape="1">
          <a:blip r:embed="rId3"/>
          <a:srcRect b="10122"/>
          <a:stretch/>
        </p:blipFill>
        <p:spPr>
          <a:xfrm>
            <a:off x="6948264" y="2348880"/>
            <a:ext cx="1309596" cy="720080"/>
          </a:xfrm>
          <a:prstGeom prst="rect">
            <a:avLst/>
          </a:prstGeom>
        </p:spPr>
      </p:pic>
    </p:spTree>
    <p:extLst>
      <p:ext uri="{BB962C8B-B14F-4D97-AF65-F5344CB8AC3E}">
        <p14:creationId xmlns:p14="http://schemas.microsoft.com/office/powerpoint/2010/main" val="199082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BD715-D668-40BE-A78A-EF05E94487C3}"/>
              </a:ext>
            </a:extLst>
          </p:cNvPr>
          <p:cNvSpPr>
            <a:spLocks noGrp="1"/>
          </p:cNvSpPr>
          <p:nvPr>
            <p:ph idx="1"/>
          </p:nvPr>
        </p:nvSpPr>
        <p:spPr>
          <a:xfrm>
            <a:off x="755576" y="2490135"/>
            <a:ext cx="7632848" cy="3819185"/>
          </a:xfrm>
        </p:spPr>
        <p:txBody>
          <a:bodyPr>
            <a:normAutofit lnSpcReduction="10000"/>
          </a:bodyPr>
          <a:lstStyle/>
          <a:p>
            <a:pPr marL="0" indent="0">
              <a:buNone/>
            </a:pPr>
            <a:r>
              <a:rPr lang="en-US" sz="2800" b="1" dirty="0"/>
              <a:t>4. </a:t>
            </a:r>
            <a:r>
              <a:rPr lang="en-US" sz="2800" b="1" u="sng" dirty="0"/>
              <a:t>WORMS                                                                                </a:t>
            </a:r>
          </a:p>
          <a:p>
            <a:pPr marL="0" indent="0">
              <a:buNone/>
            </a:pPr>
            <a:r>
              <a:rPr lang="en-US" dirty="0"/>
              <a:t>A </a:t>
            </a:r>
            <a:r>
              <a:rPr lang="en-US" b="1" dirty="0"/>
              <a:t>computer worm</a:t>
            </a:r>
            <a:r>
              <a:rPr lang="en-US" dirty="0"/>
              <a:t> is a standalone </a:t>
            </a:r>
            <a:r>
              <a:rPr lang="en-US" dirty="0">
                <a:hlinkClick r:id="rId2" tooltip="Malware"/>
              </a:rPr>
              <a:t>malware</a:t>
            </a:r>
            <a:r>
              <a:rPr lang="en-US" dirty="0"/>
              <a:t> </a:t>
            </a:r>
            <a:r>
              <a:rPr lang="en-US" dirty="0">
                <a:hlinkClick r:id="rId3" tooltip="Computer program"/>
              </a:rPr>
              <a:t>computer program</a:t>
            </a:r>
            <a:r>
              <a:rPr lang="en-US" dirty="0"/>
              <a:t> that replicates itself in order to spread to other computers.</a:t>
            </a:r>
            <a:endParaRPr lang="en-US" baseline="30000" dirty="0"/>
          </a:p>
          <a:p>
            <a:pPr marL="0" indent="0">
              <a:buNone/>
            </a:pPr>
            <a:r>
              <a:rPr lang="en-US" dirty="0"/>
              <a:t>Worms almost always cause at least some harm to the network, even if only by consuming </a:t>
            </a:r>
            <a:r>
              <a:rPr lang="en-US" dirty="0">
                <a:hlinkClick r:id="rId4" tooltip="Bandwidth (computing)"/>
              </a:rPr>
              <a:t>bandwidth</a:t>
            </a:r>
            <a:r>
              <a:rPr lang="en-US" dirty="0"/>
              <a:t>, whereas </a:t>
            </a:r>
            <a:r>
              <a:rPr lang="en-US" dirty="0">
                <a:hlinkClick r:id="rId5" tooltip="Computer virus"/>
              </a:rPr>
              <a:t>viruses</a:t>
            </a:r>
            <a:r>
              <a:rPr lang="en-US" dirty="0"/>
              <a:t> almost always corrupt or modify files on a targeted computer.</a:t>
            </a:r>
          </a:p>
          <a:p>
            <a:pPr marL="0" indent="0">
              <a:buNone/>
            </a:pPr>
            <a:r>
              <a:rPr lang="en-US" dirty="0"/>
              <a:t>Many worms are designed only to spread, and do not attempt to change the systems they pass through.</a:t>
            </a:r>
          </a:p>
          <a:p>
            <a:pPr marL="0" indent="0">
              <a:buNone/>
            </a:pPr>
            <a:endParaRPr lang="en-PK" dirty="0"/>
          </a:p>
        </p:txBody>
      </p:sp>
      <p:pic>
        <p:nvPicPr>
          <p:cNvPr id="4" name="Picture 3" descr="A close up of a sign&#10;&#10;Description automatically generated">
            <a:extLst>
              <a:ext uri="{FF2B5EF4-FFF2-40B4-BE49-F238E27FC236}">
                <a16:creationId xmlns:a16="http://schemas.microsoft.com/office/drawing/2014/main" id="{C8D9C8FF-5800-48BC-93FE-05122DF51AA3}"/>
              </a:ext>
            </a:extLst>
          </p:cNvPr>
          <p:cNvPicPr>
            <a:picLocks noChangeAspect="1"/>
          </p:cNvPicPr>
          <p:nvPr/>
        </p:nvPicPr>
        <p:blipFill rotWithShape="1">
          <a:blip r:embed="rId6"/>
          <a:srcRect l="26360" t="5147" r="28033" b="9678"/>
          <a:stretch/>
        </p:blipFill>
        <p:spPr>
          <a:xfrm>
            <a:off x="6804248" y="2420889"/>
            <a:ext cx="1379806" cy="648071"/>
          </a:xfrm>
          <a:prstGeom prst="rect">
            <a:avLst/>
          </a:prstGeom>
        </p:spPr>
      </p:pic>
    </p:spTree>
    <p:extLst>
      <p:ext uri="{BB962C8B-B14F-4D97-AF65-F5344CB8AC3E}">
        <p14:creationId xmlns:p14="http://schemas.microsoft.com/office/powerpoint/2010/main" val="1883076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49076-A992-49C0-A323-6D083882C433}"/>
              </a:ext>
            </a:extLst>
          </p:cNvPr>
          <p:cNvSpPr>
            <a:spLocks noGrp="1"/>
          </p:cNvSpPr>
          <p:nvPr>
            <p:ph idx="1"/>
          </p:nvPr>
        </p:nvSpPr>
        <p:spPr>
          <a:xfrm>
            <a:off x="755576" y="2490135"/>
            <a:ext cx="7632848" cy="3819185"/>
          </a:xfrm>
        </p:spPr>
        <p:txBody>
          <a:bodyPr/>
          <a:lstStyle/>
          <a:p>
            <a:pPr marL="0" indent="0">
              <a:buNone/>
            </a:pPr>
            <a:r>
              <a:rPr lang="en-US" b="1" u="sng" dirty="0"/>
              <a:t>QUESTION#11</a:t>
            </a:r>
          </a:p>
          <a:p>
            <a:pPr marL="0" indent="0">
              <a:buNone/>
            </a:pPr>
            <a:r>
              <a:rPr lang="en-US" b="1" dirty="0"/>
              <a:t>How is a virus different from worms?</a:t>
            </a:r>
          </a:p>
          <a:p>
            <a:pPr marL="0" indent="0">
              <a:buNone/>
            </a:pPr>
            <a:r>
              <a:rPr lang="en-US" dirty="0"/>
              <a:t>The </a:t>
            </a:r>
            <a:r>
              <a:rPr lang="en-US" b="1" dirty="0"/>
              <a:t>difference</a:t>
            </a:r>
            <a:r>
              <a:rPr lang="en-US" dirty="0"/>
              <a:t> between a </a:t>
            </a:r>
            <a:r>
              <a:rPr lang="en-US" b="1" dirty="0"/>
              <a:t>virus</a:t>
            </a:r>
            <a:r>
              <a:rPr lang="en-US" dirty="0"/>
              <a:t> and a </a:t>
            </a:r>
            <a:r>
              <a:rPr lang="en-US" b="1" dirty="0"/>
              <a:t>worm</a:t>
            </a:r>
            <a:r>
              <a:rPr lang="en-US" dirty="0"/>
              <a:t> is that viruses must be triggered by the activation of their host; whereas </a:t>
            </a:r>
            <a:r>
              <a:rPr lang="en-US" b="1" dirty="0"/>
              <a:t>worms</a:t>
            </a:r>
            <a:r>
              <a:rPr lang="en-US" dirty="0"/>
              <a:t> are stand-alone malicious programs that can self-replicate and propagate independently as soon as they have breached the system.</a:t>
            </a:r>
          </a:p>
          <a:p>
            <a:pPr marL="0" indent="0">
              <a:buNone/>
            </a:pPr>
            <a:endParaRPr lang="en-PK" dirty="0"/>
          </a:p>
        </p:txBody>
      </p:sp>
    </p:spTree>
    <p:extLst>
      <p:ext uri="{BB962C8B-B14F-4D97-AF65-F5344CB8AC3E}">
        <p14:creationId xmlns:p14="http://schemas.microsoft.com/office/powerpoint/2010/main" val="378260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749E4-F5DA-4B7D-BB4A-171F6C90A9A1}"/>
              </a:ext>
            </a:extLst>
          </p:cNvPr>
          <p:cNvSpPr>
            <a:spLocks noGrp="1"/>
          </p:cNvSpPr>
          <p:nvPr>
            <p:ph idx="1"/>
          </p:nvPr>
        </p:nvSpPr>
        <p:spPr>
          <a:xfrm>
            <a:off x="539552" y="548679"/>
            <a:ext cx="7848872" cy="5760641"/>
          </a:xfrm>
        </p:spPr>
        <p:txBody>
          <a:bodyPr/>
          <a:lstStyle/>
          <a:p>
            <a:pPr marL="0" indent="0">
              <a:buNone/>
            </a:pPr>
            <a:r>
              <a:rPr lang="en-US" b="1" u="sng" dirty="0"/>
              <a:t>QUESTION#12</a:t>
            </a:r>
          </a:p>
          <a:p>
            <a:pPr marL="0" indent="0">
              <a:buNone/>
            </a:pPr>
            <a:r>
              <a:rPr lang="en-US" sz="2000" b="1" dirty="0"/>
              <a:t>Difference between virus, worms  adware and spyware.</a:t>
            </a:r>
          </a:p>
          <a:p>
            <a:pPr marL="0" indent="0">
              <a:buNone/>
            </a:pPr>
            <a:r>
              <a:rPr lang="en-US" sz="2000" b="1" u="sng" dirty="0"/>
              <a:t>Difference between Virus and worms</a:t>
            </a:r>
          </a:p>
          <a:p>
            <a:pPr marL="0" indent="0">
              <a:buNone/>
            </a:pPr>
            <a:endParaRPr lang="en-PK" dirty="0"/>
          </a:p>
        </p:txBody>
      </p:sp>
      <p:pic>
        <p:nvPicPr>
          <p:cNvPr id="4" name="Picture 3" descr="A screenshot of a cell phone&#10;&#10;Description automatically generated">
            <a:extLst>
              <a:ext uri="{FF2B5EF4-FFF2-40B4-BE49-F238E27FC236}">
                <a16:creationId xmlns:a16="http://schemas.microsoft.com/office/drawing/2014/main" id="{C9649851-3E8F-406B-B7B5-A48DEAB2404D}"/>
              </a:ext>
            </a:extLst>
          </p:cNvPr>
          <p:cNvPicPr>
            <a:picLocks noChangeAspect="1"/>
          </p:cNvPicPr>
          <p:nvPr/>
        </p:nvPicPr>
        <p:blipFill>
          <a:blip r:embed="rId2"/>
          <a:stretch>
            <a:fillRect/>
          </a:stretch>
        </p:blipFill>
        <p:spPr>
          <a:xfrm>
            <a:off x="755576" y="2132856"/>
            <a:ext cx="7560840" cy="4248472"/>
          </a:xfrm>
          <a:prstGeom prst="rect">
            <a:avLst/>
          </a:prstGeom>
        </p:spPr>
      </p:pic>
    </p:spTree>
    <p:extLst>
      <p:ext uri="{BB962C8B-B14F-4D97-AF65-F5344CB8AC3E}">
        <p14:creationId xmlns:p14="http://schemas.microsoft.com/office/powerpoint/2010/main" val="9725297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53C1E-357C-43D3-9A94-27FE5B984424}"/>
              </a:ext>
            </a:extLst>
          </p:cNvPr>
          <p:cNvSpPr>
            <a:spLocks noGrp="1"/>
          </p:cNvSpPr>
          <p:nvPr>
            <p:ph idx="1"/>
          </p:nvPr>
        </p:nvSpPr>
        <p:spPr>
          <a:xfrm>
            <a:off x="539552" y="620689"/>
            <a:ext cx="7848872" cy="5688632"/>
          </a:xfrm>
        </p:spPr>
        <p:txBody>
          <a:bodyPr/>
          <a:lstStyle/>
          <a:p>
            <a:pPr marL="0" indent="0">
              <a:buNone/>
            </a:pPr>
            <a:r>
              <a:rPr lang="en-US" b="1" u="sng" dirty="0"/>
              <a:t>Difference between Adware and spyware</a:t>
            </a:r>
          </a:p>
          <a:p>
            <a:pPr marL="0" indent="0">
              <a:buNone/>
            </a:pPr>
            <a:endParaRPr lang="en-PK" dirty="0"/>
          </a:p>
        </p:txBody>
      </p:sp>
      <p:pic>
        <p:nvPicPr>
          <p:cNvPr id="4" name="Picture 3" descr="A screenshot of text&#10;&#10;Description automatically generated">
            <a:extLst>
              <a:ext uri="{FF2B5EF4-FFF2-40B4-BE49-F238E27FC236}">
                <a16:creationId xmlns:a16="http://schemas.microsoft.com/office/drawing/2014/main" id="{3BDAA36A-0FB3-4002-AFF9-1F0C213E8856}"/>
              </a:ext>
            </a:extLst>
          </p:cNvPr>
          <p:cNvPicPr>
            <a:picLocks noChangeAspect="1"/>
          </p:cNvPicPr>
          <p:nvPr/>
        </p:nvPicPr>
        <p:blipFill rotWithShape="1">
          <a:blip r:embed="rId2"/>
          <a:srcRect l="32730" t="8741" b="10667"/>
          <a:stretch/>
        </p:blipFill>
        <p:spPr>
          <a:xfrm>
            <a:off x="899592" y="1196753"/>
            <a:ext cx="7128792" cy="4896544"/>
          </a:xfrm>
          <a:prstGeom prst="rect">
            <a:avLst/>
          </a:prstGeom>
        </p:spPr>
      </p:pic>
    </p:spTree>
    <p:extLst>
      <p:ext uri="{BB962C8B-B14F-4D97-AF65-F5344CB8AC3E}">
        <p14:creationId xmlns:p14="http://schemas.microsoft.com/office/powerpoint/2010/main" val="3445323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EB9DA-7E9F-4018-99B5-CC6F52CA08B0}"/>
              </a:ext>
            </a:extLst>
          </p:cNvPr>
          <p:cNvSpPr>
            <a:spLocks noGrp="1"/>
          </p:cNvSpPr>
          <p:nvPr>
            <p:ph idx="1"/>
          </p:nvPr>
        </p:nvSpPr>
        <p:spPr>
          <a:xfrm>
            <a:off x="611560" y="548681"/>
            <a:ext cx="7776864" cy="5688632"/>
          </a:xfrm>
        </p:spPr>
        <p:txBody>
          <a:bodyPr>
            <a:normAutofit fontScale="92500" lnSpcReduction="20000"/>
          </a:bodyPr>
          <a:lstStyle/>
          <a:p>
            <a:pPr marL="0" indent="0">
              <a:buNone/>
            </a:pPr>
            <a:endParaRPr lang="en-US" sz="2800" b="1" u="sng" dirty="0"/>
          </a:p>
          <a:p>
            <a:pPr marL="0" indent="0">
              <a:buNone/>
            </a:pPr>
            <a:endParaRPr lang="en-US" sz="2800" b="1" u="sng" dirty="0"/>
          </a:p>
          <a:p>
            <a:pPr marL="0" indent="0">
              <a:buNone/>
            </a:pPr>
            <a:endParaRPr lang="en-US" sz="2800" b="1" u="sng" dirty="0"/>
          </a:p>
          <a:p>
            <a:pPr marL="0" indent="0">
              <a:buNone/>
            </a:pPr>
            <a:endParaRPr lang="en-US" sz="2800" b="1" u="sng" dirty="0"/>
          </a:p>
          <a:p>
            <a:pPr marL="0" indent="0">
              <a:buNone/>
            </a:pPr>
            <a:r>
              <a:rPr lang="en-US" sz="2800" b="1" u="sng" dirty="0"/>
              <a:t>QUESTION#13</a:t>
            </a:r>
          </a:p>
          <a:p>
            <a:pPr marL="0" indent="0">
              <a:buNone/>
            </a:pPr>
            <a:r>
              <a:rPr lang="en-US" sz="2800" b="1" dirty="0"/>
              <a:t>Why do criminals hack others computers?</a:t>
            </a:r>
          </a:p>
          <a:p>
            <a:pPr marL="0" indent="0">
              <a:buNone/>
            </a:pPr>
            <a:r>
              <a:rPr lang="en-US" dirty="0"/>
              <a:t>When someone hacks a computer or </a:t>
            </a:r>
            <a:r>
              <a:rPr lang="en-US" dirty="0">
                <a:hlinkClick r:id="rId2"/>
              </a:rPr>
              <a:t>network</a:t>
            </a:r>
            <a:r>
              <a:rPr lang="en-US" dirty="0"/>
              <a:t> system, it's usually for one of three main reasons:</a:t>
            </a:r>
          </a:p>
          <a:p>
            <a:pPr marL="0" indent="0">
              <a:buNone/>
            </a:pPr>
            <a:r>
              <a:rPr lang="en-US" b="1" dirty="0"/>
              <a:t>1</a:t>
            </a:r>
            <a:r>
              <a:rPr lang="en-US" sz="2800" b="1" dirty="0"/>
              <a:t>. </a:t>
            </a:r>
            <a:r>
              <a:rPr lang="en-US" sz="2800" b="1" u="sng" dirty="0"/>
              <a:t>Hacking for fun</a:t>
            </a:r>
          </a:p>
          <a:p>
            <a:pPr marL="0" indent="0">
              <a:buNone/>
            </a:pPr>
            <a:r>
              <a:rPr lang="en-US" dirty="0"/>
              <a:t>Some </a:t>
            </a:r>
            <a:r>
              <a:rPr lang="en-US" dirty="0">
                <a:hlinkClick r:id="rId3"/>
              </a:rPr>
              <a:t>hackers</a:t>
            </a:r>
            <a:r>
              <a:rPr lang="en-US" dirty="0"/>
              <a:t> make attempts on computers, servers, or network systems for the personal gratification. </a:t>
            </a:r>
          </a:p>
          <a:p>
            <a:pPr marL="0" indent="0">
              <a:buNone/>
            </a:pPr>
            <a:r>
              <a:rPr lang="en-US" dirty="0"/>
              <a:t>Others may feel that they need to prove something to their peers or friends, and hack something only for the challenge.</a:t>
            </a:r>
            <a:endParaRPr lang="en-US" b="1" u="sng" dirty="0"/>
          </a:p>
          <a:p>
            <a:pPr marL="0" indent="0">
              <a:buNone/>
            </a:pPr>
            <a:endParaRPr lang="en-PK" dirty="0"/>
          </a:p>
        </p:txBody>
      </p:sp>
    </p:spTree>
    <p:extLst>
      <p:ext uri="{BB962C8B-B14F-4D97-AF65-F5344CB8AC3E}">
        <p14:creationId xmlns:p14="http://schemas.microsoft.com/office/powerpoint/2010/main" val="47715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             </a:t>
            </a:r>
          </a:p>
          <a:p>
            <a:pPr marL="0" indent="0">
              <a:buNone/>
            </a:pPr>
            <a:r>
              <a:rPr lang="en-US" sz="2800" b="1" dirty="0">
                <a:solidFill>
                  <a:srgbClr val="7030A0"/>
                </a:solidFill>
              </a:rPr>
              <a:t>          CLIENT / SERVER NETWORK</a:t>
            </a:r>
          </a:p>
        </p:txBody>
      </p:sp>
    </p:spTree>
    <p:extLst>
      <p:ext uri="{BB962C8B-B14F-4D97-AF65-F5344CB8AC3E}">
        <p14:creationId xmlns:p14="http://schemas.microsoft.com/office/powerpoint/2010/main" val="3924807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B3C01-A7DB-47D4-B0D1-2A1909788F56}"/>
              </a:ext>
            </a:extLst>
          </p:cNvPr>
          <p:cNvSpPr>
            <a:spLocks noGrp="1"/>
          </p:cNvSpPr>
          <p:nvPr>
            <p:ph idx="1"/>
          </p:nvPr>
        </p:nvSpPr>
        <p:spPr>
          <a:xfrm>
            <a:off x="755576" y="2490135"/>
            <a:ext cx="7632848" cy="3747177"/>
          </a:xfrm>
        </p:spPr>
        <p:txBody>
          <a:bodyPr>
            <a:normAutofit fontScale="85000" lnSpcReduction="20000"/>
          </a:bodyPr>
          <a:lstStyle/>
          <a:p>
            <a:pPr marL="0" indent="0">
              <a:buNone/>
            </a:pPr>
            <a:r>
              <a:rPr lang="en-US" b="1" dirty="0"/>
              <a:t>2</a:t>
            </a:r>
            <a:r>
              <a:rPr lang="en-US" sz="2800" b="1" dirty="0"/>
              <a:t>. </a:t>
            </a:r>
            <a:r>
              <a:rPr lang="en-US" sz="2800" b="1" u="sng" dirty="0"/>
              <a:t>Hacking to steal</a:t>
            </a:r>
          </a:p>
          <a:p>
            <a:pPr marL="0" indent="0">
              <a:buNone/>
            </a:pPr>
            <a:r>
              <a:rPr lang="en-US" dirty="0"/>
              <a:t>Another reason to </a:t>
            </a:r>
            <a:r>
              <a:rPr lang="en-US" dirty="0">
                <a:hlinkClick r:id="rId2"/>
              </a:rPr>
              <a:t>hack</a:t>
            </a:r>
            <a:r>
              <a:rPr lang="en-US" dirty="0"/>
              <a:t> a system is to steal information or money. A large portion of hacking attempts fall into this category. Banks and large companies are common targets for hacking jobs, but sometimes smaller companies or even a specific person's computer are targeted, as well</a:t>
            </a:r>
            <a:endParaRPr lang="en-US" b="1" u="sng" dirty="0"/>
          </a:p>
          <a:p>
            <a:pPr marL="0" indent="0">
              <a:buNone/>
            </a:pPr>
            <a:r>
              <a:rPr lang="en-US" b="1" dirty="0"/>
              <a:t>3. </a:t>
            </a:r>
            <a:r>
              <a:rPr lang="en-US" sz="2800" b="1" u="sng" dirty="0"/>
              <a:t>Hacking to disrupt</a:t>
            </a:r>
          </a:p>
          <a:p>
            <a:pPr marL="0" indent="0">
              <a:buNone/>
            </a:pPr>
            <a:r>
              <a:rPr lang="en-US" dirty="0"/>
              <a:t>There are also some hackers, including hacking groups, that target a company to disrupt business.</a:t>
            </a:r>
          </a:p>
          <a:p>
            <a:pPr marL="0" indent="0">
              <a:buNone/>
            </a:pPr>
            <a:r>
              <a:rPr lang="en-US" dirty="0"/>
              <a:t>These groups often try to make a statement with their hacking, demonstrate </a:t>
            </a:r>
            <a:r>
              <a:rPr lang="en-US" dirty="0">
                <a:hlinkClick r:id="rId3"/>
              </a:rPr>
              <a:t>security</a:t>
            </a:r>
            <a:r>
              <a:rPr lang="en-US" dirty="0"/>
              <a:t> inadequacies, or show general disapproval for the business itself.</a:t>
            </a:r>
            <a:endParaRPr lang="en-US" b="1" u="sng" dirty="0"/>
          </a:p>
          <a:p>
            <a:pPr marL="0" indent="0">
              <a:buNone/>
            </a:pPr>
            <a:endParaRPr lang="en-PK" dirty="0"/>
          </a:p>
        </p:txBody>
      </p:sp>
    </p:spTree>
    <p:extLst>
      <p:ext uri="{BB962C8B-B14F-4D97-AF65-F5344CB8AC3E}">
        <p14:creationId xmlns:p14="http://schemas.microsoft.com/office/powerpoint/2010/main" val="1682425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207F5-55DF-4E0A-80C6-6A0A95C467C5}"/>
              </a:ext>
            </a:extLst>
          </p:cNvPr>
          <p:cNvSpPr>
            <a:spLocks noGrp="1"/>
          </p:cNvSpPr>
          <p:nvPr>
            <p:ph idx="1"/>
          </p:nvPr>
        </p:nvSpPr>
        <p:spPr>
          <a:xfrm>
            <a:off x="755576" y="2490135"/>
            <a:ext cx="7560840" cy="3747177"/>
          </a:xfrm>
        </p:spPr>
        <p:txBody>
          <a:bodyPr>
            <a:normAutofit fontScale="92500" lnSpcReduction="10000"/>
          </a:bodyPr>
          <a:lstStyle/>
          <a:p>
            <a:pPr marL="0" indent="0">
              <a:buNone/>
            </a:pPr>
            <a:r>
              <a:rPr lang="en-US" b="1" u="sng" dirty="0"/>
              <a:t>QUESTION#14</a:t>
            </a:r>
          </a:p>
          <a:p>
            <a:pPr marL="0" indent="0">
              <a:buNone/>
            </a:pPr>
            <a:r>
              <a:rPr lang="en-US" b="1" dirty="0"/>
              <a:t>How Viruses, worms, and adware spread?  OR                                       </a:t>
            </a:r>
          </a:p>
          <a:p>
            <a:pPr marL="0" indent="0">
              <a:buNone/>
            </a:pPr>
            <a:r>
              <a:rPr lang="en-US" b="1" dirty="0"/>
              <a:t>Write down the ways Malware spreads.</a:t>
            </a:r>
          </a:p>
          <a:p>
            <a:pPr marL="0" indent="0">
              <a:buNone/>
            </a:pPr>
            <a:r>
              <a:rPr lang="en-US" dirty="0"/>
              <a:t>Viruses, worms, malware and adware spread in the following ways.</a:t>
            </a:r>
          </a:p>
          <a:p>
            <a:pPr marL="457200" indent="-457200">
              <a:buAutoNum type="arabicPeriod"/>
            </a:pPr>
            <a:r>
              <a:rPr lang="en-US" dirty="0"/>
              <a:t>Infected flash drives or floppy disks</a:t>
            </a:r>
          </a:p>
          <a:p>
            <a:pPr marL="457200" indent="-457200">
              <a:buAutoNum type="arabicPeriod"/>
            </a:pPr>
            <a:r>
              <a:rPr lang="en-US" dirty="0"/>
              <a:t>Email attachments</a:t>
            </a:r>
          </a:p>
          <a:p>
            <a:pPr marL="457200" indent="-457200">
              <a:buAutoNum type="arabicPeriod"/>
            </a:pPr>
            <a:r>
              <a:rPr lang="en-US" dirty="0"/>
              <a:t>Suffering insecure websites</a:t>
            </a:r>
          </a:p>
          <a:p>
            <a:pPr marL="457200" indent="-457200">
              <a:buAutoNum type="arabicPeriod"/>
            </a:pPr>
            <a:r>
              <a:rPr lang="en-US" dirty="0"/>
              <a:t>Installation of pirated software</a:t>
            </a:r>
          </a:p>
          <a:p>
            <a:pPr marL="0" indent="0">
              <a:buNone/>
            </a:pPr>
            <a:endParaRPr lang="en-PK" dirty="0"/>
          </a:p>
        </p:txBody>
      </p:sp>
    </p:spTree>
    <p:extLst>
      <p:ext uri="{BB962C8B-B14F-4D97-AF65-F5344CB8AC3E}">
        <p14:creationId xmlns:p14="http://schemas.microsoft.com/office/powerpoint/2010/main" val="1500969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C7416-22AE-45AD-A699-B84078D4BE12}"/>
              </a:ext>
            </a:extLst>
          </p:cNvPr>
          <p:cNvSpPr>
            <a:spLocks noGrp="1"/>
          </p:cNvSpPr>
          <p:nvPr>
            <p:ph idx="1"/>
          </p:nvPr>
        </p:nvSpPr>
        <p:spPr>
          <a:xfrm>
            <a:off x="755576" y="2490135"/>
            <a:ext cx="7632848" cy="3747177"/>
          </a:xfrm>
        </p:spPr>
        <p:txBody>
          <a:bodyPr/>
          <a:lstStyle/>
          <a:p>
            <a:pPr marL="0" indent="0">
              <a:buNone/>
            </a:pPr>
            <a:r>
              <a:rPr lang="en-US" b="1" u="sng" dirty="0"/>
              <a:t>QUESTION#15</a:t>
            </a:r>
          </a:p>
          <a:p>
            <a:pPr marL="0" indent="0">
              <a:buNone/>
            </a:pPr>
            <a:r>
              <a:rPr lang="en-US" b="1" dirty="0"/>
              <a:t>Define vulnerability, threat and countermeasure.</a:t>
            </a:r>
          </a:p>
          <a:p>
            <a:pPr marL="0" indent="0">
              <a:buNone/>
            </a:pPr>
            <a:r>
              <a:rPr lang="en-US" b="1" dirty="0"/>
              <a:t>Vulnerability</a:t>
            </a:r>
            <a:r>
              <a:rPr lang="en-US" dirty="0"/>
              <a:t> comes from the Latin word for "wound," vulnus. </a:t>
            </a:r>
            <a:r>
              <a:rPr lang="en-US" b="1" dirty="0"/>
              <a:t>Vulnerability</a:t>
            </a:r>
            <a:r>
              <a:rPr lang="en-US" dirty="0"/>
              <a:t> is the state of being open to injury, or appearing as if you are.</a:t>
            </a:r>
          </a:p>
          <a:p>
            <a:pPr marL="0" indent="0">
              <a:buNone/>
            </a:pPr>
            <a:r>
              <a:rPr lang="en-US" dirty="0"/>
              <a:t>Vulnerability is the quality of being easily hurt or attacked. </a:t>
            </a:r>
          </a:p>
          <a:p>
            <a:pPr marL="0" indent="0">
              <a:buNone/>
            </a:pPr>
            <a:endParaRPr lang="en-PK" dirty="0"/>
          </a:p>
        </p:txBody>
      </p:sp>
    </p:spTree>
    <p:extLst>
      <p:ext uri="{BB962C8B-B14F-4D97-AF65-F5344CB8AC3E}">
        <p14:creationId xmlns:p14="http://schemas.microsoft.com/office/powerpoint/2010/main" val="8045147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A4DDD-A5E6-4123-B041-06BE1664972F}"/>
              </a:ext>
            </a:extLst>
          </p:cNvPr>
          <p:cNvSpPr>
            <a:spLocks noGrp="1"/>
          </p:cNvSpPr>
          <p:nvPr>
            <p:ph idx="1"/>
          </p:nvPr>
        </p:nvSpPr>
        <p:spPr>
          <a:xfrm>
            <a:off x="827584" y="2490135"/>
            <a:ext cx="7344816" cy="3531153"/>
          </a:xfrm>
        </p:spPr>
        <p:txBody>
          <a:bodyPr/>
          <a:lstStyle/>
          <a:p>
            <a:pPr marL="0" indent="0">
              <a:buNone/>
            </a:pPr>
            <a:r>
              <a:rPr lang="en-US" sz="3400" b="1" u="sng" dirty="0"/>
              <a:t>Vulnerability Example</a:t>
            </a:r>
          </a:p>
          <a:p>
            <a:pPr marL="0" indent="0">
              <a:buNone/>
            </a:pPr>
            <a:r>
              <a:rPr lang="en-US" b="1" u="sng" dirty="0"/>
              <a:t>Vulnerability</a:t>
            </a:r>
            <a:r>
              <a:rPr lang="en-US" b="1" dirty="0"/>
              <a:t> </a:t>
            </a:r>
            <a:r>
              <a:rPr lang="en-US" dirty="0"/>
              <a:t>is a weakness or some area where you are exposed or at risk. If you are running for political office and you don't want anyone to find out about a scandal in your past, the scandal is an </a:t>
            </a:r>
            <a:r>
              <a:rPr lang="en-US" b="1" dirty="0"/>
              <a:t>example</a:t>
            </a:r>
            <a:r>
              <a:rPr lang="en-US" dirty="0"/>
              <a:t> of a </a:t>
            </a:r>
            <a:r>
              <a:rPr lang="en-US" b="1" dirty="0"/>
              <a:t>vulnerability.</a:t>
            </a:r>
            <a:endParaRPr lang="en-US" b="1" u="sng" dirty="0"/>
          </a:p>
          <a:p>
            <a:pPr marL="0" indent="0">
              <a:buNone/>
            </a:pPr>
            <a:endParaRPr lang="en-PK" dirty="0"/>
          </a:p>
        </p:txBody>
      </p:sp>
    </p:spTree>
    <p:extLst>
      <p:ext uri="{BB962C8B-B14F-4D97-AF65-F5344CB8AC3E}">
        <p14:creationId xmlns:p14="http://schemas.microsoft.com/office/powerpoint/2010/main" val="1150753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D36BD-0409-48A0-BAA1-22550DDBD296}"/>
              </a:ext>
            </a:extLst>
          </p:cNvPr>
          <p:cNvSpPr>
            <a:spLocks noGrp="1"/>
          </p:cNvSpPr>
          <p:nvPr>
            <p:ph idx="1"/>
          </p:nvPr>
        </p:nvSpPr>
        <p:spPr>
          <a:xfrm>
            <a:off x="755576" y="2420889"/>
            <a:ext cx="7632848" cy="4032448"/>
          </a:xfrm>
        </p:spPr>
        <p:txBody>
          <a:bodyPr>
            <a:normAutofit lnSpcReduction="10000"/>
          </a:bodyPr>
          <a:lstStyle/>
          <a:p>
            <a:pPr marL="0" indent="0">
              <a:buNone/>
            </a:pPr>
            <a:r>
              <a:rPr lang="en-US" sz="2800" b="1" u="sng" dirty="0"/>
              <a:t>Threat</a:t>
            </a:r>
          </a:p>
          <a:p>
            <a:pPr marL="0" indent="0">
              <a:buNone/>
            </a:pPr>
            <a:r>
              <a:rPr lang="en-US" b="1" dirty="0"/>
              <a:t>Security Threat</a:t>
            </a:r>
            <a:r>
              <a:rPr lang="en-US" dirty="0"/>
              <a:t> is defined as a risk that which can potentially harm computer systems and organization. The cause could be physical such as someone stealing a computer that contains vital data. The cause could also be non-physical such as a virus attack.</a:t>
            </a:r>
            <a:endParaRPr lang="en-US" dirty="0">
              <a:solidFill>
                <a:schemeClr val="tx1"/>
              </a:solidFill>
            </a:endParaRPr>
          </a:p>
          <a:p>
            <a:pPr marL="0" indent="0">
              <a:buNone/>
            </a:pPr>
            <a:r>
              <a:rPr lang="en-US" dirty="0"/>
              <a:t>There are several types of computer </a:t>
            </a:r>
            <a:r>
              <a:rPr lang="en-US" b="1" dirty="0"/>
              <a:t>security</a:t>
            </a:r>
            <a:r>
              <a:rPr lang="en-US" dirty="0"/>
              <a:t> threats such as Trojans, Virus, Adware, Malware, Rootkit, hackers and much more. Check some of the most harmful types of computer </a:t>
            </a:r>
            <a:r>
              <a:rPr lang="en-US" b="1" dirty="0"/>
              <a:t>Security</a:t>
            </a:r>
            <a:r>
              <a:rPr lang="en-US" dirty="0"/>
              <a:t> Threats</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PK" dirty="0"/>
          </a:p>
        </p:txBody>
      </p:sp>
    </p:spTree>
    <p:extLst>
      <p:ext uri="{BB962C8B-B14F-4D97-AF65-F5344CB8AC3E}">
        <p14:creationId xmlns:p14="http://schemas.microsoft.com/office/powerpoint/2010/main" val="10404038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CBE7C9-50E5-47E0-B761-A1FF40B33DA3}"/>
              </a:ext>
            </a:extLst>
          </p:cNvPr>
          <p:cNvSpPr>
            <a:spLocks noGrp="1"/>
          </p:cNvSpPr>
          <p:nvPr>
            <p:ph idx="1"/>
          </p:nvPr>
        </p:nvSpPr>
        <p:spPr>
          <a:xfrm>
            <a:off x="755576" y="2490135"/>
            <a:ext cx="7632848" cy="3747177"/>
          </a:xfrm>
        </p:spPr>
        <p:txBody>
          <a:bodyPr/>
          <a:lstStyle/>
          <a:p>
            <a:pPr marL="0" indent="0">
              <a:buNone/>
            </a:pPr>
            <a:r>
              <a:rPr lang="en-US" sz="2800" b="1" u="sng"/>
              <a:t>Countermeasure</a:t>
            </a:r>
          </a:p>
          <a:p>
            <a:pPr marL="0" indent="0">
              <a:buNone/>
            </a:pPr>
            <a:r>
              <a:rPr lang="en-US"/>
              <a:t>In </a:t>
            </a:r>
            <a:r>
              <a:rPr lang="en-US" b="1"/>
              <a:t>computer security</a:t>
            </a:r>
            <a:r>
              <a:rPr lang="en-US"/>
              <a:t> a </a:t>
            </a:r>
            <a:r>
              <a:rPr lang="en-US" b="1"/>
              <a:t>countermeasure</a:t>
            </a:r>
            <a:r>
              <a:rPr lang="en-US"/>
              <a:t> is an action, device, procedure, or technique that reduces a threat, a vulnerability, or an attack by eliminating or preventing it, by minimizing the harm it can cause, or by discovering and reporting it so that corrective action can be taken.</a:t>
            </a:r>
            <a:endParaRPr lang="en-US" dirty="0"/>
          </a:p>
        </p:txBody>
      </p:sp>
    </p:spTree>
    <p:extLst>
      <p:ext uri="{BB962C8B-B14F-4D97-AF65-F5344CB8AC3E}">
        <p14:creationId xmlns:p14="http://schemas.microsoft.com/office/powerpoint/2010/main" val="3414607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6891A4-FD87-4306-86D4-AB3BB8731B1B}"/>
              </a:ext>
            </a:extLst>
          </p:cNvPr>
          <p:cNvSpPr>
            <a:spLocks noGrp="1"/>
          </p:cNvSpPr>
          <p:nvPr>
            <p:ph idx="1"/>
          </p:nvPr>
        </p:nvSpPr>
        <p:spPr>
          <a:xfrm>
            <a:off x="755576" y="2420888"/>
            <a:ext cx="7632848" cy="3940407"/>
          </a:xfrm>
        </p:spPr>
        <p:txBody>
          <a:bodyPr/>
          <a:lstStyle/>
          <a:p>
            <a:pPr marL="0" indent="0">
              <a:buNone/>
            </a:pPr>
            <a:r>
              <a:rPr lang="en-US" b="1" u="sng" dirty="0"/>
              <a:t>QUESTION#16</a:t>
            </a:r>
          </a:p>
          <a:p>
            <a:pPr marL="0" indent="0">
              <a:buNone/>
            </a:pPr>
            <a:r>
              <a:rPr lang="en-US" b="1" dirty="0"/>
              <a:t>Define what is Antivirus Program?</a:t>
            </a:r>
          </a:p>
          <a:p>
            <a:pPr marL="0" indent="0">
              <a:buNone/>
            </a:pPr>
            <a:r>
              <a:rPr lang="en-US" b="1" u="sng" dirty="0"/>
              <a:t>Antivirus Program</a:t>
            </a:r>
            <a:endParaRPr lang="en-US" u="sng" dirty="0"/>
          </a:p>
          <a:p>
            <a:pPr marL="0" indent="0">
              <a:buNone/>
            </a:pPr>
            <a:r>
              <a:rPr lang="en-US" dirty="0"/>
              <a:t>An Antivirus is a program that searches a computer for malicious software and removes them. Each computer must have a good quality registered antivirus program installed in it.</a:t>
            </a:r>
          </a:p>
          <a:p>
            <a:pPr marL="0" indent="0">
              <a:buNone/>
            </a:pPr>
            <a:endParaRPr lang="en-PK" dirty="0"/>
          </a:p>
        </p:txBody>
      </p:sp>
    </p:spTree>
    <p:extLst>
      <p:ext uri="{BB962C8B-B14F-4D97-AF65-F5344CB8AC3E}">
        <p14:creationId xmlns:p14="http://schemas.microsoft.com/office/powerpoint/2010/main" val="80891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C8C2D-F21D-4DCC-83A1-A7505D2F022B}"/>
              </a:ext>
            </a:extLst>
          </p:cNvPr>
          <p:cNvSpPr>
            <a:spLocks noGrp="1"/>
          </p:cNvSpPr>
          <p:nvPr>
            <p:ph idx="1"/>
          </p:nvPr>
        </p:nvSpPr>
        <p:spPr>
          <a:xfrm>
            <a:off x="755576" y="2490135"/>
            <a:ext cx="7632848" cy="3747177"/>
          </a:xfrm>
        </p:spPr>
        <p:txBody>
          <a:bodyPr>
            <a:normAutofit fontScale="92500" lnSpcReduction="20000"/>
          </a:bodyPr>
          <a:lstStyle/>
          <a:p>
            <a:pPr marL="0" indent="0">
              <a:buNone/>
            </a:pPr>
            <a:r>
              <a:rPr lang="en-US" b="1" u="sng" dirty="0"/>
              <a:t>QUESTION#17</a:t>
            </a:r>
          </a:p>
          <a:p>
            <a:pPr marL="0" indent="0">
              <a:buNone/>
            </a:pPr>
            <a:r>
              <a:rPr lang="en-US" b="1" dirty="0"/>
              <a:t>What facilities does an Antivirus program offer?</a:t>
            </a:r>
          </a:p>
          <a:p>
            <a:pPr marL="0" indent="0">
              <a:buNone/>
            </a:pPr>
            <a:r>
              <a:rPr lang="en-US" dirty="0"/>
              <a:t>Virus Detection</a:t>
            </a:r>
          </a:p>
          <a:p>
            <a:pPr marL="0" indent="0">
              <a:buNone/>
            </a:pPr>
            <a:r>
              <a:rPr lang="en-US" dirty="0"/>
              <a:t>System Analysis</a:t>
            </a:r>
          </a:p>
          <a:p>
            <a:pPr marL="0" indent="0">
              <a:buNone/>
            </a:pPr>
            <a:r>
              <a:rPr lang="en-US" dirty="0"/>
              <a:t>Malware Removal</a:t>
            </a:r>
          </a:p>
          <a:p>
            <a:pPr marL="0" indent="0">
              <a:buNone/>
            </a:pPr>
            <a:r>
              <a:rPr lang="en-US" dirty="0"/>
              <a:t>File Quarantine</a:t>
            </a:r>
          </a:p>
          <a:p>
            <a:pPr marL="0" indent="0">
              <a:buNone/>
            </a:pPr>
            <a:r>
              <a:rPr lang="en-US" dirty="0"/>
              <a:t>Threat Identification</a:t>
            </a:r>
          </a:p>
          <a:p>
            <a:pPr marL="0" indent="0">
              <a:buNone/>
            </a:pPr>
            <a:r>
              <a:rPr lang="en-US" dirty="0"/>
              <a:t>Online Security</a:t>
            </a:r>
          </a:p>
          <a:p>
            <a:pPr marL="0" indent="0">
              <a:buNone/>
            </a:pPr>
            <a:r>
              <a:rPr lang="en-US" dirty="0"/>
              <a:t>Data Protection</a:t>
            </a:r>
            <a:endParaRPr lang="en-US" b="1" u="sng" dirty="0"/>
          </a:p>
          <a:p>
            <a:pPr marL="0" indent="0">
              <a:buNone/>
            </a:pPr>
            <a:endParaRPr lang="en-PK" dirty="0"/>
          </a:p>
        </p:txBody>
      </p:sp>
    </p:spTree>
    <p:extLst>
      <p:ext uri="{BB962C8B-B14F-4D97-AF65-F5344CB8AC3E}">
        <p14:creationId xmlns:p14="http://schemas.microsoft.com/office/powerpoint/2010/main" val="27524265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F201D-125C-4638-AB2A-F42998BAD9C6}"/>
              </a:ext>
            </a:extLst>
          </p:cNvPr>
          <p:cNvSpPr>
            <a:spLocks noGrp="1"/>
          </p:cNvSpPr>
          <p:nvPr>
            <p:ph idx="1"/>
          </p:nvPr>
        </p:nvSpPr>
        <p:spPr>
          <a:xfrm>
            <a:off x="755576" y="1124744"/>
            <a:ext cx="7632848" cy="5112569"/>
          </a:xfrm>
        </p:spPr>
        <p:txBody>
          <a:bodyPr>
            <a:normAutofit fontScale="62500" lnSpcReduction="20000"/>
          </a:bodyPr>
          <a:lstStyle/>
          <a:p>
            <a:pPr marL="0" indent="0">
              <a:buNone/>
            </a:pPr>
            <a:r>
              <a:rPr lang="en-US" sz="3800" b="1" u="sng" dirty="0"/>
              <a:t>QUESTION#18</a:t>
            </a:r>
          </a:p>
          <a:p>
            <a:pPr marL="0" indent="0">
              <a:buNone/>
            </a:pPr>
            <a:r>
              <a:rPr lang="en-US" sz="3800" b="1" dirty="0"/>
              <a:t>Which of the following is an antivirus program?</a:t>
            </a:r>
          </a:p>
          <a:p>
            <a:pPr marL="0" indent="0">
              <a:buNone/>
            </a:pPr>
            <a:r>
              <a:rPr lang="en-US" sz="2900" dirty="0"/>
              <a:t>There are many Antivirus developers. Some famous antivirus programs are:</a:t>
            </a:r>
          </a:p>
          <a:p>
            <a:pPr marL="0" indent="0">
              <a:buNone/>
            </a:pPr>
            <a:r>
              <a:rPr lang="en-US" sz="2900" b="1" dirty="0"/>
              <a:t>1.   Norton</a:t>
            </a:r>
          </a:p>
          <a:p>
            <a:pPr marL="0" indent="0">
              <a:buNone/>
            </a:pPr>
            <a:r>
              <a:rPr lang="en-US" sz="2900" dirty="0"/>
              <a:t>      Norton antivirus programs are developed by Symantec.</a:t>
            </a:r>
          </a:p>
          <a:p>
            <a:pPr>
              <a:buAutoNum type="arabicPeriod" startAt="2"/>
            </a:pPr>
            <a:r>
              <a:rPr lang="en-US" sz="2900" b="1" dirty="0"/>
              <a:t>McAfee</a:t>
            </a:r>
          </a:p>
          <a:p>
            <a:pPr marL="0" indent="0">
              <a:buNone/>
            </a:pPr>
            <a:r>
              <a:rPr lang="en-US" sz="2900" dirty="0"/>
              <a:t>     McAfee distribute a number of antivirus program for home, professional and    </a:t>
            </a:r>
          </a:p>
          <a:p>
            <a:pPr marL="0" indent="0">
              <a:buNone/>
            </a:pPr>
            <a:r>
              <a:rPr lang="en-US" sz="2900" dirty="0"/>
              <a:t>     business purposes. </a:t>
            </a:r>
          </a:p>
          <a:p>
            <a:pPr>
              <a:buAutoNum type="arabicPeriod" startAt="3"/>
            </a:pPr>
            <a:r>
              <a:rPr lang="en-US" sz="2900" b="1" dirty="0"/>
              <a:t>AVG</a:t>
            </a:r>
          </a:p>
          <a:p>
            <a:pPr marL="0" indent="0">
              <a:buNone/>
            </a:pPr>
            <a:r>
              <a:rPr lang="en-US" sz="2900" dirty="0"/>
              <a:t>     AVG distributes AVG Anti-Virus for free.</a:t>
            </a:r>
          </a:p>
          <a:p>
            <a:pPr marL="0" indent="0">
              <a:buNone/>
            </a:pPr>
            <a:r>
              <a:rPr lang="en-US" sz="2900" dirty="0"/>
              <a:t>4. </a:t>
            </a:r>
            <a:r>
              <a:rPr lang="en-US" sz="2900" b="1" dirty="0"/>
              <a:t>Microsoft Security Essentials</a:t>
            </a:r>
          </a:p>
          <a:p>
            <a:pPr marL="0" indent="0">
              <a:buNone/>
            </a:pPr>
            <a:r>
              <a:rPr lang="en-US" sz="2900" dirty="0"/>
              <a:t>    Microsoft Security Essentials is a free antivirus and malware remover. It is</a:t>
            </a:r>
          </a:p>
          <a:p>
            <a:pPr marL="0" indent="0">
              <a:buNone/>
            </a:pPr>
            <a:r>
              <a:rPr lang="en-US" sz="2900" dirty="0"/>
              <a:t>    distributed by Microsoft for windows operating systems.</a:t>
            </a:r>
          </a:p>
          <a:p>
            <a:pPr marL="0" indent="0">
              <a:buNone/>
            </a:pPr>
            <a:endParaRPr lang="en-PK" dirty="0"/>
          </a:p>
        </p:txBody>
      </p:sp>
    </p:spTree>
    <p:extLst>
      <p:ext uri="{BB962C8B-B14F-4D97-AF65-F5344CB8AC3E}">
        <p14:creationId xmlns:p14="http://schemas.microsoft.com/office/powerpoint/2010/main" val="1069641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4A2A71-F931-40F9-8885-BCBA524DEF48}"/>
              </a:ext>
            </a:extLst>
          </p:cNvPr>
          <p:cNvSpPr>
            <a:spLocks noGrp="1"/>
          </p:cNvSpPr>
          <p:nvPr>
            <p:ph idx="1"/>
          </p:nvPr>
        </p:nvSpPr>
        <p:spPr>
          <a:xfrm>
            <a:off x="755576" y="2490135"/>
            <a:ext cx="7632848" cy="3747177"/>
          </a:xfrm>
        </p:spPr>
        <p:txBody>
          <a:bodyPr>
            <a:normAutofit fontScale="92500" lnSpcReduction="20000"/>
          </a:bodyPr>
          <a:lstStyle/>
          <a:p>
            <a:pPr marL="0" indent="0">
              <a:buNone/>
            </a:pPr>
            <a:r>
              <a:rPr lang="en-US" b="1" u="sng" dirty="0"/>
              <a:t>QUESTION#19</a:t>
            </a:r>
            <a:r>
              <a:rPr lang="en-US" b="1" dirty="0"/>
              <a:t>                                                                                            </a:t>
            </a:r>
          </a:p>
          <a:p>
            <a:pPr marL="0" indent="0">
              <a:buNone/>
            </a:pPr>
            <a:r>
              <a:rPr lang="en-US" b="1" dirty="0"/>
              <a:t>Write the names of the following types which are used to scanning a computer for viruses?</a:t>
            </a:r>
          </a:p>
          <a:p>
            <a:pPr marL="0" indent="0">
              <a:buNone/>
            </a:pPr>
            <a:r>
              <a:rPr lang="en-US" b="1" dirty="0"/>
              <a:t>following options are used to scanning a computer for viruses:</a:t>
            </a:r>
          </a:p>
          <a:p>
            <a:pPr>
              <a:buAutoNum type="arabicPeriod"/>
            </a:pPr>
            <a:r>
              <a:rPr lang="en-US" dirty="0"/>
              <a:t>Quick Scan</a:t>
            </a:r>
          </a:p>
          <a:p>
            <a:pPr>
              <a:buAutoNum type="arabicPeriod"/>
            </a:pPr>
            <a:r>
              <a:rPr lang="en-US" dirty="0"/>
              <a:t>Full system scan</a:t>
            </a:r>
          </a:p>
          <a:p>
            <a:pPr>
              <a:buAutoNum type="arabicPeriod"/>
            </a:pPr>
            <a:r>
              <a:rPr lang="en-US" dirty="0"/>
              <a:t>Removable media scan</a:t>
            </a:r>
          </a:p>
          <a:p>
            <a:pPr>
              <a:buAutoNum type="arabicPeriod"/>
            </a:pPr>
            <a:r>
              <a:rPr lang="en-US" dirty="0"/>
              <a:t>Folder scan</a:t>
            </a:r>
          </a:p>
          <a:p>
            <a:pPr>
              <a:buAutoNum type="arabicPeriod"/>
            </a:pPr>
            <a:r>
              <a:rPr lang="en-US" dirty="0"/>
              <a:t>File scan</a:t>
            </a:r>
          </a:p>
          <a:p>
            <a:pPr marL="0" indent="0">
              <a:buNone/>
            </a:pPr>
            <a:endParaRPr lang="en-PK" dirty="0"/>
          </a:p>
        </p:txBody>
      </p:sp>
    </p:spTree>
    <p:extLst>
      <p:ext uri="{BB962C8B-B14F-4D97-AF65-F5344CB8AC3E}">
        <p14:creationId xmlns:p14="http://schemas.microsoft.com/office/powerpoint/2010/main" val="406180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Client / Server Network</a:t>
            </a:r>
          </a:p>
        </p:txBody>
      </p:sp>
      <p:sp>
        <p:nvSpPr>
          <p:cNvPr id="3" name="Content Placeholder 2"/>
          <p:cNvSpPr>
            <a:spLocks noGrp="1"/>
          </p:cNvSpPr>
          <p:nvPr>
            <p:ph idx="1"/>
          </p:nvPr>
        </p:nvSpPr>
        <p:spPr>
          <a:xfrm>
            <a:off x="755576" y="2490135"/>
            <a:ext cx="7704856" cy="3444997"/>
          </a:xfrm>
        </p:spPr>
        <p:txBody>
          <a:bodyPr>
            <a:normAutofit fontScale="92500" lnSpcReduction="20000"/>
          </a:bodyPr>
          <a:lstStyle/>
          <a:p>
            <a:pPr marL="0" indent="0">
              <a:buNone/>
            </a:pPr>
            <a:r>
              <a:rPr lang="en-US" sz="2400" b="1" u="sng" dirty="0"/>
              <a:t>Client</a:t>
            </a:r>
          </a:p>
          <a:p>
            <a:pPr marL="0" indent="0">
              <a:buNone/>
            </a:pPr>
            <a:r>
              <a:rPr lang="en-US" sz="2400" b="1" dirty="0"/>
              <a:t>Any computing device </a:t>
            </a:r>
          </a:p>
          <a:p>
            <a:pPr marL="0" indent="0">
              <a:buNone/>
            </a:pPr>
            <a:r>
              <a:rPr lang="en-US" sz="2400" b="1" dirty="0"/>
              <a:t>need services </a:t>
            </a:r>
          </a:p>
          <a:p>
            <a:pPr marL="0" indent="0">
              <a:buNone/>
            </a:pPr>
            <a:r>
              <a:rPr lang="en-US" sz="2400" b="1" dirty="0"/>
              <a:t>makes Request </a:t>
            </a:r>
          </a:p>
          <a:p>
            <a:pPr marL="0" indent="0">
              <a:buNone/>
            </a:pPr>
            <a:endParaRPr lang="en-US" sz="2400" b="1" dirty="0"/>
          </a:p>
          <a:p>
            <a:pPr marL="0" indent="0">
              <a:buNone/>
            </a:pPr>
            <a:r>
              <a:rPr lang="en-US" sz="2400" b="1" u="sng" dirty="0"/>
              <a:t>Server</a:t>
            </a:r>
          </a:p>
          <a:p>
            <a:pPr marL="0" indent="0">
              <a:buNone/>
            </a:pPr>
            <a:r>
              <a:rPr lang="en-US" sz="2400" b="1" dirty="0"/>
              <a:t>A special computer  </a:t>
            </a:r>
          </a:p>
          <a:p>
            <a:pPr marL="0" indent="0">
              <a:buNone/>
            </a:pPr>
            <a:r>
              <a:rPr lang="en-US" sz="2400" b="1" dirty="0"/>
              <a:t>Serves       client </a:t>
            </a:r>
          </a:p>
          <a:p>
            <a:pPr marL="0" indent="0">
              <a:buNone/>
            </a:pPr>
            <a:endParaRPr lang="en-US" sz="2400" b="1" dirty="0"/>
          </a:p>
        </p:txBody>
      </p:sp>
      <p:cxnSp>
        <p:nvCxnSpPr>
          <p:cNvPr id="6" name="Straight Arrow Connector 5"/>
          <p:cNvCxnSpPr/>
          <p:nvPr/>
        </p:nvCxnSpPr>
        <p:spPr>
          <a:xfrm>
            <a:off x="1691680" y="558924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852942"/>
            <a:ext cx="3960440" cy="2952321"/>
          </a:xfrm>
          <a:prstGeom prst="rect">
            <a:avLst/>
          </a:prstGeom>
        </p:spPr>
      </p:pic>
    </p:spTree>
    <p:extLst>
      <p:ext uri="{BB962C8B-B14F-4D97-AF65-F5344CB8AC3E}">
        <p14:creationId xmlns:p14="http://schemas.microsoft.com/office/powerpoint/2010/main" val="285874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866" y="2564904"/>
            <a:ext cx="6635494" cy="3600400"/>
          </a:xfrm>
        </p:spPr>
      </p:pic>
    </p:spTree>
    <p:extLst>
      <p:ext uri="{BB962C8B-B14F-4D97-AF65-F5344CB8AC3E}">
        <p14:creationId xmlns:p14="http://schemas.microsoft.com/office/powerpoint/2010/main" val="27697119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521</TotalTime>
  <Words>1503</Words>
  <Application>Microsoft Office PowerPoint</Application>
  <PresentationFormat>On-screen Show (4:3)</PresentationFormat>
  <Paragraphs>408</Paragraphs>
  <Slides>79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Garamond</vt:lpstr>
      <vt:lpstr>Organic</vt:lpstr>
      <vt:lpstr>TOPIC </vt:lpstr>
      <vt:lpstr>PowerPoint Presentation</vt:lpstr>
      <vt:lpstr>EXAMPLES </vt:lpstr>
      <vt:lpstr>PowerPoint Presentation</vt:lpstr>
      <vt:lpstr>Advantages of Network</vt:lpstr>
      <vt:lpstr>PowerPoint Presentation</vt:lpstr>
      <vt:lpstr>PowerPoint Presentation</vt:lpstr>
      <vt:lpstr>Client / Server Network</vt:lpstr>
      <vt:lpstr>Example</vt:lpstr>
      <vt:lpstr>PowerPoint Presentation</vt:lpstr>
      <vt:lpstr>Types Of Network</vt:lpstr>
      <vt:lpstr>LAN: Local Area Network</vt:lpstr>
      <vt:lpstr>MAN: Metropolitan Area  Network</vt:lpstr>
      <vt:lpstr>WAN: Wide Area Network</vt:lpstr>
      <vt:lpstr>Types Of Computer Network</vt:lpstr>
      <vt:lpstr>PowerPoint Presentation</vt:lpstr>
      <vt:lpstr>PowerPoint Presentation</vt:lpstr>
      <vt:lpstr>  TYPES OF TRANSMISSION MEDIUM</vt:lpstr>
      <vt:lpstr>PowerPoint Presentation</vt:lpstr>
      <vt:lpstr>PowerPoint Presentation</vt:lpstr>
      <vt:lpstr>PowerPoint Presentation</vt:lpstr>
      <vt:lpstr>PowerPoint Presentation</vt:lpstr>
      <vt:lpstr>EXAMPLE</vt:lpstr>
      <vt:lpstr>PowerPoint Presentation</vt:lpstr>
      <vt:lpstr>EXAMPLE</vt:lpstr>
      <vt:lpstr>PowerPoint Presentation</vt:lpstr>
      <vt:lpstr>PowerPoint Presentation</vt:lpstr>
      <vt:lpstr>PowerPoint Presentation</vt:lpstr>
      <vt:lpstr>EXAMPLE</vt:lpstr>
      <vt:lpstr>PowerPoint Presentation</vt:lpstr>
      <vt:lpstr>EXAMPLE</vt:lpstr>
      <vt:lpstr>PowerPoint Presentation</vt:lpstr>
      <vt:lpstr>Cutting Edge Technologies</vt:lpstr>
      <vt:lpstr>1. Cellular Communication</vt:lpstr>
      <vt:lpstr>PowerPoint Presentation</vt:lpstr>
      <vt:lpstr>PowerPoint Presentation</vt:lpstr>
      <vt:lpstr>2. Satellite Communication</vt:lpstr>
      <vt:lpstr>EXAMPLE</vt:lpstr>
      <vt:lpstr>PowerPoint Presentation</vt:lpstr>
      <vt:lpstr>PowerPoint Presentation</vt:lpstr>
      <vt:lpstr>3. Global Positioning System</vt:lpstr>
      <vt:lpstr>4. Bluetooth </vt:lpstr>
      <vt:lpstr>PowerPoint Presentation</vt:lpstr>
      <vt:lpstr>PowerPoint Presentation</vt:lpstr>
      <vt:lpstr>PowerPoint Presentation</vt:lpstr>
      <vt:lpstr>PowerPoint Presentation</vt:lpstr>
      <vt:lpstr>Principles of Information Security</vt:lpstr>
      <vt:lpstr>PowerPoint Presentation</vt:lpstr>
      <vt:lpstr>COMPUTER VIRUS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dc:title>
  <dc:creator>SumWin10p</dc:creator>
  <cp:lastModifiedBy>SumWin10p</cp:lastModifiedBy>
  <cp:revision>39</cp:revision>
  <dcterms:created xsi:type="dcterms:W3CDTF">2020-06-01T10:43:06Z</dcterms:created>
  <dcterms:modified xsi:type="dcterms:W3CDTF">2020-07-11T07:12:32Z</dcterms:modified>
</cp:coreProperties>
</file>