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5" r:id="rId2"/>
  </p:sldMasterIdLst>
  <p:sldIdLst>
    <p:sldId id="257" r:id="rId3"/>
    <p:sldId id="256" r:id="rId4"/>
    <p:sldId id="259" r:id="rId5"/>
    <p:sldId id="260" r:id="rId6"/>
    <p:sldId id="261" r:id="rId7"/>
    <p:sldId id="258" r:id="rId8"/>
    <p:sldId id="262" r:id="rId9"/>
    <p:sldId id="264" r:id="rId10"/>
    <p:sldId id="269" r:id="rId11"/>
    <p:sldId id="271" r:id="rId12"/>
    <p:sldId id="263" r:id="rId13"/>
    <p:sldId id="272" r:id="rId14"/>
    <p:sldId id="273" r:id="rId15"/>
    <p:sldId id="275" r:id="rId16"/>
    <p:sldId id="276" r:id="rId17"/>
    <p:sldId id="277" r:id="rId18"/>
    <p:sldId id="278" r:id="rId19"/>
    <p:sldId id="274" r:id="rId20"/>
    <p:sldId id="280" r:id="rId21"/>
    <p:sldId id="281" r:id="rId22"/>
    <p:sldId id="282" r:id="rId23"/>
    <p:sldId id="283" r:id="rId24"/>
    <p:sldId id="279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9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4/27/2020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36123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4/27/2020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07670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4/27/2020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9891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4/27/2020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45446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4/27/2020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12272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4/27/2020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56665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4/27/2020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73562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4/27/2020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16142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4/27/2020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66198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4/27/2020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65062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4/27/2020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11113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4/27/2020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47705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4/27/2020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7403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4/27/2020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50127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4/27/2020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71826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4/27/2020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28118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4/27/2020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8374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4/27/2020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56942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>BAHRIA </a:t>
            </a:r>
            <a:r>
              <a:rPr lang="en-US" b="1" dirty="0"/>
              <a:t>COLLEGE ISLAMABAD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 u="sng" dirty="0">
                <a:solidFill>
                  <a:srgbClr val="FF0000"/>
                </a:solidFill>
              </a:rPr>
              <a:t>GENERAL SCIENCE </a:t>
            </a:r>
            <a:r>
              <a:rPr lang="en-US" sz="2400" b="1" u="sng" dirty="0" smtClean="0">
                <a:solidFill>
                  <a:srgbClr val="FF0000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en-US" sz="2400" b="1" u="sng" dirty="0" smtClean="0">
                <a:solidFill>
                  <a:srgbClr val="FF0000"/>
                </a:solidFill>
              </a:rPr>
              <a:t>(new lower secondary science 1) </a:t>
            </a:r>
            <a:endParaRPr lang="en-US" sz="2400" b="1" u="sng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2400" b="1" u="sng" dirty="0">
                <a:solidFill>
                  <a:srgbClr val="FF0000"/>
                </a:solidFill>
              </a:rPr>
              <a:t> </a:t>
            </a:r>
            <a:endParaRPr lang="en-US" sz="2400" b="1" u="sng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2400" b="1" u="sng" dirty="0" smtClean="0">
                <a:solidFill>
                  <a:srgbClr val="FF0000"/>
                </a:solidFill>
              </a:rPr>
              <a:t>CLASS VII</a:t>
            </a:r>
            <a:endParaRPr lang="en-US" sz="2400" b="1" u="sng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2400" b="1" u="sng" dirty="0">
                <a:solidFill>
                  <a:srgbClr val="FF0000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en-US" sz="2400" b="1" u="sng" dirty="0">
                <a:solidFill>
                  <a:srgbClr val="FF0000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en-US" sz="2400" b="1" u="sng" dirty="0">
                <a:solidFill>
                  <a:srgbClr val="FF0000"/>
                </a:solidFill>
              </a:rPr>
              <a:t>MISS IQRA AKRAM </a:t>
            </a:r>
          </a:p>
        </p:txBody>
      </p:sp>
    </p:spTree>
    <p:extLst>
      <p:ext uri="{BB962C8B-B14F-4D97-AF65-F5344CB8AC3E}">
        <p14:creationId xmlns:p14="http://schemas.microsoft.com/office/powerpoint/2010/main" val="398582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Structure of an Atom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50" name="Picture 2" descr="https://image.slidesharecdn.com/atomicstructure-isotopes-100312015827-phpapp02/95/atomic-structure-isotopes-10-728.jpg?cb=1268359148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" t="18868"/>
          <a:stretch/>
        </p:blipFill>
        <p:spPr bwMode="auto">
          <a:xfrm>
            <a:off x="2393245" y="2472267"/>
            <a:ext cx="6807200" cy="3770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1835" y="0"/>
            <a:ext cx="701101" cy="60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73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86679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Pg#102</a:t>
            </a:r>
            <a:br>
              <a:rPr lang="en-US" sz="2000" b="1" dirty="0" smtClean="0"/>
            </a:br>
            <a:r>
              <a:rPr lang="en-US" sz="2000" b="1" dirty="0" smtClean="0"/>
              <a:t>Qno6: How elements can arranged into periodic table?</a:t>
            </a:r>
            <a:endParaRPr lang="en-US" sz="2000" b="1" dirty="0"/>
          </a:p>
        </p:txBody>
      </p:sp>
      <p:pic>
        <p:nvPicPr>
          <p:cNvPr id="4" name="Picture 2" descr="Key to the Periodic Table &lt;ul&gt;&lt;li&gt;Elements are organized on the table according to their atomic number , usually found nea...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10"/>
          <a:stretch/>
        </p:blipFill>
        <p:spPr bwMode="auto">
          <a:xfrm>
            <a:off x="1554481" y="1667420"/>
            <a:ext cx="5288194" cy="4942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What’s in a square? &lt;ul&gt;&lt;li&gt;Different periodic tables can include various bits of information, but usually: &lt;/li&gt;&lt;/ul&gt;&lt;ul&gt;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10" t="26187" r="5116" b="12166"/>
          <a:stretch/>
        </p:blipFill>
        <p:spPr bwMode="auto">
          <a:xfrm>
            <a:off x="6842675" y="1596732"/>
            <a:ext cx="5227405" cy="5013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91082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 Isobars are atoms of different elements having different atomic&#10;numbers but same mass numbers.&#10; These pairs of elements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449" y="404142"/>
            <a:ext cx="10656710" cy="5779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40898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09"/>
            <a:ext cx="8911687" cy="2066839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lgerian" panose="04020705040A02060702" pitchFamily="82" charset="0"/>
              </a:rPr>
              <a:t>Com</a:t>
            </a:r>
            <a:r>
              <a:rPr lang="en-US" b="1" cap="all" dirty="0" smtClean="0">
                <a:ln w="3175" cmpd="sng">
                  <a:noFill/>
                </a:ln>
                <a:solidFill>
                  <a:prstClr val="black"/>
                </a:solidFill>
                <a:latin typeface="Algerian" panose="04020705040A02060702" pitchFamily="82" charset="0"/>
              </a:rPr>
              <a:t>Common </a:t>
            </a:r>
            <a:r>
              <a:rPr lang="en-US" b="1" cap="all" dirty="0">
                <a:ln w="3175" cmpd="sng">
                  <a:noFill/>
                </a:ln>
                <a:solidFill>
                  <a:prstClr val="black"/>
                </a:solidFill>
                <a:latin typeface="Algerian" panose="04020705040A02060702" pitchFamily="82" charset="0"/>
              </a:rPr>
              <a:t>elements and symbol</a:t>
            </a:r>
            <a:br>
              <a:rPr lang="en-US" b="1" cap="all" dirty="0">
                <a:ln w="3175" cmpd="sng">
                  <a:noFill/>
                </a:ln>
                <a:solidFill>
                  <a:prstClr val="black"/>
                </a:solidFill>
                <a:latin typeface="Algerian" panose="04020705040A02060702" pitchFamily="82" charset="0"/>
              </a:rPr>
            </a:br>
            <a:r>
              <a:rPr lang="en-US" b="1" cap="all" dirty="0" smtClean="0">
                <a:ln w="3175" cmpd="sng">
                  <a:noFill/>
                </a:ln>
                <a:solidFill>
                  <a:prstClr val="black"/>
                </a:solidFill>
                <a:latin typeface="Algerian" panose="04020705040A02060702" pitchFamily="82" charset="0"/>
              </a:rPr>
              <a:t>symbol : </a:t>
            </a:r>
            <a:r>
              <a:rPr lang="en-US" b="1" cap="all" dirty="0">
                <a:ln w="3175" cmpd="sng">
                  <a:noFill/>
                </a:ln>
                <a:solidFill>
                  <a:prstClr val="black"/>
                </a:solidFill>
                <a:latin typeface="Algerian" panose="04020705040A02060702" pitchFamily="82" charset="0"/>
              </a:rPr>
              <a:t>short names given to an element.</a:t>
            </a:r>
            <a:r>
              <a:rPr lang="en-US" b="1" dirty="0" smtClean="0">
                <a:solidFill>
                  <a:schemeClr val="bg1"/>
                </a:solidFill>
                <a:latin typeface="Algerian" panose="04020705040A02060702" pitchFamily="82" charset="0"/>
              </a:rPr>
              <a:t>ymbol: short names given to an element.</a:t>
            </a:r>
            <a:endParaRPr lang="en-US" b="1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  <p:pic>
        <p:nvPicPr>
          <p:cNvPr id="9218" name="Picture 2" descr="Common Elements and Symbols 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4" t="22194" r="16440" b="1692"/>
          <a:stretch/>
        </p:blipFill>
        <p:spPr bwMode="auto">
          <a:xfrm>
            <a:off x="3568664" y="2143137"/>
            <a:ext cx="5862719" cy="4832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7226" y="432400"/>
            <a:ext cx="701101" cy="60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34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4" name="Picture 4" descr="http://www.mpoweruk.com/images/periodic_table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91" y="674915"/>
            <a:ext cx="10521244" cy="5949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07045" y="172756"/>
            <a:ext cx="701101" cy="60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16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496712"/>
            <a:ext cx="10131425" cy="1241778"/>
          </a:xfrm>
        </p:spPr>
        <p:txBody>
          <a:bodyPr>
            <a:normAutofit/>
          </a:bodyPr>
          <a:lstStyle/>
          <a:p>
            <a:r>
              <a:rPr lang="en-US" dirty="0" smtClean="0"/>
              <a:t>          fill in the blanks.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343379"/>
            <a:ext cx="10131425" cy="3202495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1. Each vertical column in periodic table is called a _________.</a:t>
            </a:r>
          </a:p>
          <a:p>
            <a:r>
              <a:rPr lang="en-US" sz="2000" b="1" dirty="0" smtClean="0"/>
              <a:t>2. Each horizontal rows is called a _______________.</a:t>
            </a:r>
          </a:p>
          <a:p>
            <a:r>
              <a:rPr lang="en-US" sz="2000" b="1" dirty="0" smtClean="0"/>
              <a:t>3. The most abundant element in the universe are __________ &amp; _____________.</a:t>
            </a:r>
          </a:p>
          <a:p>
            <a:r>
              <a:rPr lang="en-US" sz="2000" b="1" dirty="0" smtClean="0"/>
              <a:t>4. _________ classified elements into a chart.</a:t>
            </a:r>
          </a:p>
          <a:p>
            <a:r>
              <a:rPr lang="en-US" sz="2000" b="1" dirty="0" smtClean="0"/>
              <a:t>5. scientists have classified elements into ________ main groups, __________, _____________ &amp;</a:t>
            </a:r>
            <a:r>
              <a:rPr lang="en-US" sz="2000" b="1" dirty="0"/>
              <a:t/>
            </a:r>
            <a:br>
              <a:rPr lang="en-US" sz="2000" b="1" dirty="0"/>
            </a:br>
            <a:r>
              <a:rPr lang="en-US" sz="2000" b="1" dirty="0" smtClean="0"/>
              <a:t>________________.</a:t>
            </a:r>
            <a:endParaRPr lang="en-US" sz="2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7226" y="432400"/>
            <a:ext cx="701101" cy="60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75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596576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Explain classification of elements .</a:t>
            </a:r>
            <a:r>
              <a:rPr lang="en-US" b="1" dirty="0" smtClean="0">
                <a:solidFill>
                  <a:schemeClr val="bg1"/>
                </a:solidFill>
                <a:latin typeface="Algerian" panose="04020705040A02060702" pitchFamily="82" charset="0"/>
              </a:rPr>
              <a:t>elements</a:t>
            </a:r>
            <a:br>
              <a:rPr lang="en-US" b="1" dirty="0" smtClean="0">
                <a:solidFill>
                  <a:schemeClr val="bg1"/>
                </a:solidFill>
                <a:latin typeface="Algerian" panose="04020705040A02060702" pitchFamily="82" charset="0"/>
              </a:rPr>
            </a:b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scientist classified elements into three main groups.</a:t>
            </a:r>
            <a:b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metals               2. non metals           3. non metals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 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594" y="2220686"/>
            <a:ext cx="8906932" cy="4199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7226" y="432400"/>
            <a:ext cx="701101" cy="60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16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lgerian" panose="04020705040A02060702" pitchFamily="82" charset="0"/>
              </a:rPr>
              <a:t>write properties of metal, non metal and </a:t>
            </a:r>
            <a:r>
              <a:rPr lang="en-US" dirty="0" err="1" smtClean="0">
                <a:solidFill>
                  <a:schemeClr val="tx1"/>
                </a:solidFill>
                <a:latin typeface="Algerian" panose="04020705040A02060702" pitchFamily="82" charset="0"/>
              </a:rPr>
              <a:t>metalloidies</a:t>
            </a:r>
            <a:r>
              <a:rPr lang="en-US" dirty="0" smtClean="0">
                <a:solidFill>
                  <a:schemeClr val="tx1"/>
                </a:solidFill>
                <a:latin typeface="Algerian" panose="04020705040A02060702" pitchFamily="82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Algerian" panose="04020705040A02060702" pitchFamily="82" charset="0"/>
              </a:rPr>
              <a:t>of metals, non metals and metalloids:</a:t>
            </a:r>
            <a:endParaRPr lang="en-US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  <p:pic>
        <p:nvPicPr>
          <p:cNvPr id="12290" name="Picture 2" descr="Properties of Metals &lt;ul&gt;&lt;li&gt;Metals are good  conductors  of  heat and electricity . &lt;/li&gt;&lt;/ul&gt;&lt;ul&gt;&lt;li&gt;Metals are  shiny .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561" y="2072519"/>
            <a:ext cx="5192890" cy="4222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Properties of  Non-Metals &lt;ul&gt;&lt;li&gt;Non-metals are  poor conductors  of heat and electricity. &lt;/li&gt;&lt;/ul&gt;&lt;ul&gt;&lt;li&gt;Non-metals a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6" t="12295" r="6028" b="4786"/>
          <a:stretch/>
        </p:blipFill>
        <p:spPr bwMode="auto">
          <a:xfrm>
            <a:off x="5808451" y="2072519"/>
            <a:ext cx="6186312" cy="4222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7226" y="432400"/>
            <a:ext cx="701101" cy="60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71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Properties of  Metalloids &lt;ul&gt;&lt;li&gt;Metalloids ( metal-like ) have  properties of both metals and non-metals . &lt;/li&gt;&lt;/ul&gt;&lt;ul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834" y="624110"/>
            <a:ext cx="5037666" cy="377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01373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6731" y="287383"/>
            <a:ext cx="9897881" cy="940283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tx1"/>
                </a:solidFill>
                <a:latin typeface="Algerian" panose="04020705040A02060702" pitchFamily="82" charset="0"/>
              </a:rPr>
              <a:t>Write uses of some metals and non metals</a:t>
            </a:r>
            <a:endParaRPr lang="en-US" sz="3200" b="1" dirty="0">
              <a:solidFill>
                <a:schemeClr val="tx1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227666"/>
            <a:ext cx="10131425" cy="518442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Uses of Metals: 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Algerian" panose="04020705040A02060702" pitchFamily="82" charset="0"/>
              </a:rPr>
              <a:t>Gold</a:t>
            </a:r>
          </a:p>
          <a:p>
            <a:r>
              <a:rPr lang="en-US" sz="2800" b="1" dirty="0" smtClean="0">
                <a:latin typeface="Algerian" panose="04020705040A02060702" pitchFamily="82" charset="0"/>
              </a:rPr>
              <a:t>It is used to make jewellery and ornaments because of its shiny appearance.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Algerian" panose="04020705040A02060702" pitchFamily="82" charset="0"/>
              </a:rPr>
              <a:t>Copper 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chemeClr val="tx1">
                    <a:lumMod val="85000"/>
                  </a:scheme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It does not react with water.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chemeClr val="tx1">
                    <a:lumMod val="85000"/>
                  </a:scheme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It is used to make water pipes and tanks to prevent leakage due to corrosion.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ALUMINIUM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chemeClr val="tx1">
                    <a:lumMod val="95000"/>
                  </a:scheme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IT IS USED TO MAKE AIRCRAFT BODY BECAUSE IT IS LIGHT AND RESIST CORROSION.</a:t>
            </a:r>
          </a:p>
          <a:p>
            <a:pPr marL="0" indent="0">
              <a:buNone/>
            </a:pPr>
            <a:endParaRPr lang="en-US" sz="2000" b="1" dirty="0" smtClean="0">
              <a:solidFill>
                <a:schemeClr val="tx1">
                  <a:lumMod val="8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028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FIRST TERM SYLLABUS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UNIT </a:t>
            </a:r>
            <a:r>
              <a:rPr lang="en-US" sz="2800" b="1" dirty="0">
                <a:solidFill>
                  <a:srgbClr val="FF0000"/>
                </a:solidFill>
              </a:rPr>
              <a:t>9:  Elements </a:t>
            </a:r>
          </a:p>
          <a:p>
            <a:r>
              <a:rPr lang="en-US" sz="2800" b="1" dirty="0" smtClean="0">
                <a:solidFill>
                  <a:schemeClr val="tx1"/>
                </a:solidFill>
              </a:rPr>
              <a:t>UNIT </a:t>
            </a:r>
            <a:r>
              <a:rPr lang="en-US" sz="2800" b="1" dirty="0">
                <a:solidFill>
                  <a:schemeClr val="tx1"/>
                </a:solidFill>
              </a:rPr>
              <a:t>10: Compounds or Mixtures </a:t>
            </a:r>
          </a:p>
          <a:p>
            <a:r>
              <a:rPr lang="en-US" sz="2800" b="1" dirty="0" smtClean="0">
                <a:solidFill>
                  <a:schemeClr val="tx1"/>
                </a:solidFill>
              </a:rPr>
              <a:t>UNIT </a:t>
            </a:r>
            <a:r>
              <a:rPr lang="en-US" sz="2800" b="1" dirty="0">
                <a:solidFill>
                  <a:schemeClr val="tx1"/>
                </a:solidFill>
              </a:rPr>
              <a:t>11: Separating </a:t>
            </a:r>
            <a:r>
              <a:rPr lang="en-US" sz="2800" b="1" dirty="0" smtClean="0">
                <a:solidFill>
                  <a:schemeClr val="tx1"/>
                </a:solidFill>
              </a:rPr>
              <a:t>Mixtures</a:t>
            </a:r>
          </a:p>
          <a:p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>
                <a:solidFill>
                  <a:schemeClr val="tx1"/>
                </a:solidFill>
              </a:rPr>
              <a:t>UNIT 12: Air Pollution </a:t>
            </a:r>
          </a:p>
        </p:txBody>
      </p:sp>
    </p:spTree>
    <p:extLst>
      <p:ext uri="{BB962C8B-B14F-4D97-AF65-F5344CB8AC3E}">
        <p14:creationId xmlns:p14="http://schemas.microsoft.com/office/powerpoint/2010/main" val="6281154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5" cy="564444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lgerian" panose="04020705040A02060702" pitchFamily="82" charset="0"/>
              </a:rPr>
              <a:t>Uses of non metals</a:t>
            </a:r>
            <a:endParaRPr lang="en-US" dirty="0">
              <a:solidFill>
                <a:schemeClr val="tx1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213157"/>
            <a:ext cx="10131425" cy="5819821"/>
          </a:xfrm>
        </p:spPr>
        <p:txBody>
          <a:bodyPr>
            <a:normAutofit fontScale="25000" lnSpcReduction="20000"/>
          </a:bodyPr>
          <a:lstStyle/>
          <a:p>
            <a:r>
              <a:rPr lang="en-US" sz="8000" b="1" dirty="0" smtClean="0">
                <a:solidFill>
                  <a:srgbClr val="FF0000"/>
                </a:solidFill>
              </a:rPr>
              <a:t>Sulphur: </a:t>
            </a:r>
          </a:p>
          <a:p>
            <a:pPr marL="0" indent="0">
              <a:buNone/>
            </a:pPr>
            <a:r>
              <a:rPr lang="en-US" sz="8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For making insecticides.</a:t>
            </a:r>
          </a:p>
          <a:p>
            <a:pPr marL="0" indent="0">
              <a:buNone/>
            </a:pPr>
            <a:r>
              <a:rPr lang="en-US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ii. For making medicinal drugs</a:t>
            </a:r>
            <a:r>
              <a:rPr lang="en-US" sz="8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iii. For hardening rubber used in making car tyres.</a:t>
            </a:r>
          </a:p>
          <a:p>
            <a:r>
              <a:rPr lang="en-US" sz="8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Hydrogen:</a:t>
            </a:r>
          </a:p>
          <a:p>
            <a:pPr marL="571500" indent="-571500">
              <a:buAutoNum type="romanLcPeriod"/>
            </a:pPr>
            <a:r>
              <a:rPr lang="en-US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rocket fuel.</a:t>
            </a:r>
          </a:p>
          <a:p>
            <a:pPr marL="571500" indent="-571500">
              <a:buAutoNum type="romanLcPeriod"/>
            </a:pPr>
            <a:r>
              <a:rPr lang="en-US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making margarine.</a:t>
            </a:r>
          </a:p>
          <a:p>
            <a:pPr marL="571500" indent="-571500">
              <a:buAutoNum type="romanLcPeriod"/>
            </a:pPr>
            <a:r>
              <a:rPr lang="en-US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filling weather balloons</a:t>
            </a:r>
            <a:r>
              <a:rPr lang="en-US" sz="8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8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Carbon</a:t>
            </a:r>
          </a:p>
          <a:p>
            <a:pPr marL="1143000" indent="-1143000">
              <a:buAutoNum type="romanLcPeriod"/>
            </a:pPr>
            <a:r>
              <a:rPr lang="en-US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a fuel</a:t>
            </a:r>
          </a:p>
          <a:p>
            <a:pPr marL="1143000" indent="-1143000">
              <a:buAutoNum type="romanLcPeriod"/>
            </a:pPr>
            <a:r>
              <a:rPr lang="en-US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pencil leads.</a:t>
            </a:r>
          </a:p>
          <a:p>
            <a:pPr marL="0" indent="0">
              <a:buNone/>
            </a:pPr>
            <a:r>
              <a:rPr lang="en-US" sz="8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Oxygen</a:t>
            </a:r>
          </a:p>
          <a:p>
            <a:pPr marL="1143000" indent="-1143000">
              <a:buAutoNum type="romanLcPeriod"/>
            </a:pPr>
            <a:r>
              <a:rPr lang="en-US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respiration</a:t>
            </a:r>
          </a:p>
          <a:p>
            <a:pPr marL="1143000" indent="-1143000">
              <a:buAutoNum type="romanLcPeriod"/>
            </a:pPr>
            <a:r>
              <a:rPr lang="en-US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combustion</a:t>
            </a:r>
          </a:p>
          <a:p>
            <a:pPr marL="0" indent="0">
              <a:buNone/>
            </a:pPr>
            <a:endParaRPr lang="en-US" sz="3200" b="1" dirty="0"/>
          </a:p>
          <a:p>
            <a:endParaRPr lang="en-US" sz="3200" b="1" dirty="0" smtClean="0">
              <a:solidFill>
                <a:srgbClr val="FF0000"/>
              </a:solidFill>
            </a:endParaRPr>
          </a:p>
          <a:p>
            <a:endParaRPr lang="en-US" sz="3200" b="1" dirty="0">
              <a:solidFill>
                <a:srgbClr val="FF0000"/>
              </a:solidFill>
            </a:endParaRPr>
          </a:p>
          <a:p>
            <a:endParaRPr lang="en-US" sz="3200" b="1" dirty="0" smtClean="0">
              <a:solidFill>
                <a:srgbClr val="FF0000"/>
              </a:solidFill>
            </a:endParaRPr>
          </a:p>
          <a:p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7226" y="432400"/>
            <a:ext cx="701101" cy="60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60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questions #107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9086" y="2133600"/>
            <a:ext cx="10655526" cy="3777622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Qno1: what is an elements? Name five things which are made up of elements?</a:t>
            </a:r>
          </a:p>
          <a:p>
            <a:pPr marL="0" indent="0">
              <a:buNone/>
            </a:pPr>
            <a:r>
              <a:rPr lang="en-US" dirty="0" err="1" smtClean="0"/>
              <a:t>Ans</a:t>
            </a:r>
            <a:r>
              <a:rPr lang="en-US" dirty="0"/>
              <a:t>: </a:t>
            </a:r>
            <a:r>
              <a:rPr lang="en-US" b="1" dirty="0">
                <a:solidFill>
                  <a:schemeClr val="accent1"/>
                </a:solidFill>
              </a:rPr>
              <a:t>Elements: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element is a substance Which cannot be split into two or more Simpler substances by chemical reaction.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example: book, apple, shoes, water, juice.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Qno2: How are elements classified in the periodic table?</a:t>
            </a:r>
          </a:p>
          <a:p>
            <a:pPr marL="0" indent="0">
              <a:buNone/>
            </a:pP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scientists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like Mendeleev have classified elements into a chart called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periodic table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scientist classified elements into three main groups.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metals               2. non metals           3. non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metals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Also write properties of metal and non metals.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4519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870896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Qno3: each vertical column in the periodic table is called a </a:t>
            </a:r>
            <a:r>
              <a:rPr lang="en-US" sz="20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.and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each horizontal row is called a 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period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Qno4: what can you say about element in the same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(a)group: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no  102</a:t>
            </a:r>
            <a:b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b) period: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364376"/>
            <a:ext cx="8915400" cy="4140927"/>
          </a:xfrm>
        </p:spPr>
        <p:txBody>
          <a:bodyPr/>
          <a:lstStyle/>
          <a:p>
            <a:r>
              <a:rPr lang="en-US" b="1" dirty="0" smtClean="0"/>
              <a:t>Qno5: list the general properties of metals and non metal.</a:t>
            </a:r>
          </a:p>
          <a:p>
            <a:pPr marL="0" indent="0">
              <a:buNone/>
            </a:pPr>
            <a:r>
              <a:rPr lang="en-US" dirty="0" err="1" smtClean="0"/>
              <a:t>Ans</a:t>
            </a:r>
            <a:r>
              <a:rPr lang="en-US" dirty="0" smtClean="0"/>
              <a:t>: slide no 17 </a:t>
            </a:r>
          </a:p>
          <a:p>
            <a:pPr marL="0" indent="0"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QNO6: from your book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#108</a:t>
            </a:r>
          </a:p>
        </p:txBody>
      </p:sp>
    </p:spTree>
    <p:extLst>
      <p:ext uri="{BB962C8B-B14F-4D97-AF65-F5344CB8AC3E}">
        <p14:creationId xmlns:p14="http://schemas.microsoft.com/office/powerpoint/2010/main" val="26045538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7772" y="2002971"/>
            <a:ext cx="8915400" cy="3777622"/>
          </a:xfrm>
        </p:spPr>
        <p:txBody>
          <a:bodyPr>
            <a:normAutofit/>
          </a:bodyPr>
          <a:lstStyle/>
          <a:p>
            <a:pPr algn="ctr"/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 question?</a:t>
            </a:r>
            <a:endParaRPr lang="en-US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658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014" y="128150"/>
            <a:ext cx="10131425" cy="1456267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Element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the simplest kind of matter </a:t>
            </a:r>
            <a:br>
              <a:rPr lang="en-US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</a:br>
            <a:r>
              <a:rPr lang="en-US" dirty="0" err="1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pg</a:t>
            </a:r>
            <a:r>
              <a:rPr lang="en-US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# 100</a:t>
            </a:r>
            <a:endParaRPr lang="en-US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 smtClean="0"/>
              <a:t>What is matter?</a:t>
            </a:r>
          </a:p>
          <a:p>
            <a:pPr marL="0" indent="0">
              <a:buNone/>
            </a:pPr>
            <a:r>
              <a:rPr lang="en-US" sz="3200" dirty="0" smtClean="0"/>
              <a:t>Ans: Any thing that </a:t>
            </a:r>
          </a:p>
          <a:p>
            <a:pPr marL="0" indent="0">
              <a:buNone/>
            </a:pPr>
            <a:r>
              <a:rPr lang="en-US" sz="3200" dirty="0" smtClean="0"/>
              <a:t>occupy space </a:t>
            </a:r>
          </a:p>
          <a:p>
            <a:pPr marL="0" indent="0">
              <a:buNone/>
            </a:pPr>
            <a:r>
              <a:rPr lang="en-US" sz="3200" dirty="0" smtClean="0"/>
              <a:t>and has weight </a:t>
            </a:r>
          </a:p>
          <a:p>
            <a:pPr marL="0" indent="0">
              <a:buNone/>
            </a:pPr>
            <a:r>
              <a:rPr lang="en-US" sz="3200" dirty="0" smtClean="0"/>
              <a:t>is called matter.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8889" y="423211"/>
            <a:ext cx="701101" cy="603556"/>
          </a:xfrm>
          <a:prstGeom prst="rect">
            <a:avLst/>
          </a:prstGeom>
        </p:spPr>
      </p:pic>
      <p:pic>
        <p:nvPicPr>
          <p:cNvPr id="1026" name="Picture 2" descr="Matter• Matter is anything that takes up space.• Everything on earth is matter.• Matter exists in three states:    • Solid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564" y="2142067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154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942" r="7842"/>
          <a:stretch/>
        </p:blipFill>
        <p:spPr>
          <a:xfrm>
            <a:off x="685801" y="2065867"/>
            <a:ext cx="3090441" cy="40851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Algerian" panose="04020705040A02060702" pitchFamily="82" charset="0"/>
              </a:rPr>
              <a:t>PROPERTIES OF SOLID LIQUID AND GAS</a:t>
            </a:r>
            <a:endParaRPr lang="en-US" b="1" dirty="0">
              <a:latin typeface="Algerian" panose="04020705040A02060702" pitchFamily="82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6479" r="10063" b="-9314"/>
          <a:stretch/>
        </p:blipFill>
        <p:spPr>
          <a:xfrm>
            <a:off x="3776242" y="2065867"/>
            <a:ext cx="3465689" cy="4582825"/>
          </a:xfrm>
          <a:prstGeom prst="rect">
            <a:avLst/>
          </a:prstGeom>
        </p:spPr>
      </p:pic>
      <p:pic>
        <p:nvPicPr>
          <p:cNvPr id="2050" name="Picture 2" descr="Gases• Gas is matter that is all around you and  fills many kinds of things.• For example, bubbles, balloons, and balls  a..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7" t="7334" r="13392" b="14478"/>
          <a:stretch/>
        </p:blipFill>
        <p:spPr bwMode="auto">
          <a:xfrm>
            <a:off x="7241931" y="2065867"/>
            <a:ext cx="4355902" cy="4179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17226" y="432400"/>
            <a:ext cx="701101" cy="60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00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195943"/>
            <a:ext cx="10131425" cy="6424777"/>
          </a:xfrm>
        </p:spPr>
        <p:txBody>
          <a:bodyPr>
            <a:normAutofit fontScale="90000"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dirty="0" smtClean="0">
                <a:latin typeface="Algerian" panose="04020705040A02060702" pitchFamily="82" charset="0"/>
              </a:rPr>
              <a:t>QNO1: what do you know about elements? </a:t>
            </a:r>
            <a:br>
              <a:rPr lang="en-US" dirty="0" smtClean="0">
                <a:latin typeface="Algerian" panose="04020705040A02060702" pitchFamily="82" charset="0"/>
              </a:rPr>
            </a:br>
            <a:r>
              <a:rPr lang="en-US" dirty="0">
                <a:latin typeface="Algerian" panose="04020705040A02060702" pitchFamily="82" charset="0"/>
              </a:rPr>
              <a:t/>
            </a:r>
            <a:br>
              <a:rPr lang="en-US" dirty="0">
                <a:latin typeface="Algerian" panose="04020705040A02060702" pitchFamily="82" charset="0"/>
              </a:rPr>
            </a:br>
            <a:r>
              <a:rPr lang="en-US" dirty="0" smtClean="0">
                <a:latin typeface="Algerian" panose="04020705040A02060702" pitchFamily="82" charset="0"/>
              </a:rPr>
              <a:t>ELEMENTS: </a:t>
            </a:r>
            <a:br>
              <a:rPr lang="en-US" dirty="0" smtClean="0">
                <a:latin typeface="Algerian" panose="04020705040A02060702" pitchFamily="82" charset="0"/>
              </a:rPr>
            </a:br>
            <a:r>
              <a:rPr lang="en-US" dirty="0" smtClean="0">
                <a:latin typeface="Algerian" panose="04020705040A02060702" pitchFamily="82" charset="0"/>
              </a:rPr>
              <a:t>1. all matter on earth consist of four elements.</a:t>
            </a:r>
            <a:br>
              <a:rPr lang="en-US" dirty="0" smtClean="0">
                <a:latin typeface="Algerian" panose="04020705040A02060702" pitchFamily="82" charset="0"/>
              </a:rPr>
            </a:br>
            <a:r>
              <a:rPr lang="en-US" dirty="0">
                <a:latin typeface="Algerian" panose="04020705040A02060702" pitchFamily="82" charset="0"/>
              </a:rPr>
              <a:t/>
            </a:r>
            <a:br>
              <a:rPr lang="en-US" dirty="0">
                <a:latin typeface="Algerian" panose="04020705040A02060702" pitchFamily="82" charset="0"/>
              </a:rPr>
            </a:br>
            <a:r>
              <a:rPr lang="en-US" dirty="0" smtClean="0">
                <a:latin typeface="Algerian" panose="04020705040A02060702" pitchFamily="82" charset="0"/>
              </a:rPr>
              <a:t/>
            </a:r>
            <a:br>
              <a:rPr lang="en-US" dirty="0" smtClean="0">
                <a:latin typeface="Algerian" panose="04020705040A02060702" pitchFamily="82" charset="0"/>
              </a:rPr>
            </a:br>
            <a:r>
              <a:rPr lang="en-US" dirty="0" smtClean="0">
                <a:latin typeface="Algerian" panose="04020705040A02060702" pitchFamily="82" charset="0"/>
              </a:rPr>
              <a:t>2. Scientist have identified </a:t>
            </a:r>
            <a:br>
              <a:rPr lang="en-US" dirty="0" smtClean="0">
                <a:latin typeface="Algerian" panose="04020705040A02060702" pitchFamily="82" charset="0"/>
              </a:rPr>
            </a:br>
            <a:r>
              <a:rPr lang="en-US" dirty="0" smtClean="0">
                <a:latin typeface="Algerian" panose="04020705040A02060702" pitchFamily="82" charset="0"/>
              </a:rPr>
              <a:t>90 naturally occurring elements, and created about 28 others.</a:t>
            </a:r>
            <a:br>
              <a:rPr lang="en-US" dirty="0" smtClean="0">
                <a:latin typeface="Algerian" panose="04020705040A02060702" pitchFamily="82" charset="0"/>
              </a:rPr>
            </a:br>
            <a:r>
              <a:rPr lang="en-US" dirty="0" smtClean="0">
                <a:latin typeface="Algerian" panose="04020705040A02060702" pitchFamily="82" charset="0"/>
              </a:rPr>
              <a:t>                       </a:t>
            </a:r>
            <a:br>
              <a:rPr lang="en-US" dirty="0" smtClean="0">
                <a:latin typeface="Algerian" panose="04020705040A02060702" pitchFamily="82" charset="0"/>
              </a:rPr>
            </a:br>
            <a:r>
              <a:rPr lang="en-US" dirty="0">
                <a:latin typeface="Algerian" panose="04020705040A02060702" pitchFamily="82" charset="0"/>
              </a:rPr>
              <a:t/>
            </a:r>
            <a:br>
              <a:rPr lang="en-US" dirty="0">
                <a:latin typeface="Algerian" panose="04020705040A02060702" pitchFamily="82" charset="0"/>
              </a:rPr>
            </a:br>
            <a:r>
              <a:rPr lang="en-US" dirty="0" smtClean="0">
                <a:latin typeface="Algerian" panose="04020705040A02060702" pitchFamily="82" charset="0"/>
              </a:rPr>
              <a:t>                                                                        </a:t>
            </a:r>
            <a:r>
              <a:rPr lang="en-US" dirty="0" err="1" smtClean="0">
                <a:latin typeface="Algerian" panose="04020705040A02060702" pitchFamily="82" charset="0"/>
              </a:rPr>
              <a:t>Pg</a:t>
            </a:r>
            <a:r>
              <a:rPr lang="en-US" dirty="0" smtClean="0">
                <a:latin typeface="Algerian" panose="04020705040A02060702" pitchFamily="82" charset="0"/>
              </a:rPr>
              <a:t># 101</a:t>
            </a:r>
            <a:endParaRPr lang="en-US" dirty="0">
              <a:latin typeface="Algerian" panose="04020705040A02060702" pitchFamily="82" charset="0"/>
            </a:endParaRPr>
          </a:p>
        </p:txBody>
      </p:sp>
      <p:pic>
        <p:nvPicPr>
          <p:cNvPr id="3074" name="Picture 2" descr="Elements &lt;ul&gt;&lt;li&gt;Science has come along way since Aristotle’s theory of Air, Water, Fire, and Earth. &lt;/li&gt;&lt;/ul&gt;&lt;ul&gt;&lt;li&gt;Sci...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88" t="28390" r="5260" b="13572"/>
          <a:stretch/>
        </p:blipFill>
        <p:spPr bwMode="auto">
          <a:xfrm>
            <a:off x="8513862" y="2210764"/>
            <a:ext cx="2095019" cy="2118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7226" y="432400"/>
            <a:ext cx="701101" cy="60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42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QNO2: what is an element? Name five things which are made up of elements?         Pg#101</a:t>
            </a:r>
            <a:endParaRPr lang="en-US" sz="2800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Ans</a:t>
            </a:r>
            <a:r>
              <a:rPr lang="en-US" dirty="0" smtClean="0"/>
              <a:t>: </a:t>
            </a:r>
            <a:r>
              <a:rPr lang="en-US" b="1" dirty="0" smtClean="0">
                <a:solidFill>
                  <a:schemeClr val="accent1"/>
                </a:solidFill>
              </a:rPr>
              <a:t>Elements: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element is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substance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Which cannot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split into two or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Simpler substances by chemical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reaction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example: book, apple, shoes, water, juice.</a:t>
            </a:r>
          </a:p>
          <a:p>
            <a:pPr marL="0" indent="0">
              <a:buNone/>
            </a:pPr>
            <a:r>
              <a:rPr lang="en-US" b="1" dirty="0" smtClean="0"/>
              <a:t>QNO3: what are the most abundant element in the universe and the earth crust?</a:t>
            </a:r>
          </a:p>
          <a:p>
            <a:pPr marL="0" indent="0">
              <a:buNone/>
            </a:pPr>
            <a:r>
              <a:rPr lang="en-US" dirty="0" err="1" smtClean="0"/>
              <a:t>Ans</a:t>
            </a:r>
            <a:r>
              <a:rPr lang="en-US" dirty="0" smtClean="0"/>
              <a:t>: the most abundant element in the universe is Hydrogen and helium and the most abundant element in the earth’s crust is oxygen.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5028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Qno4: write composition by mass of the earth crust?                            </a:t>
            </a:r>
            <a:r>
              <a:rPr lang="en-US" dirty="0" smtClean="0"/>
              <a:t>Pg#101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5927" t="25098" r="6329" b="7666"/>
          <a:stretch/>
        </p:blipFill>
        <p:spPr>
          <a:xfrm>
            <a:off x="3605347" y="2259874"/>
            <a:ext cx="6257109" cy="3749039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 flipV="1">
            <a:off x="2589212" y="6570616"/>
            <a:ext cx="8915400" cy="43107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1248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1935" y="180622"/>
            <a:ext cx="10131425" cy="34544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1"/>
                </a:solidFill>
                <a:latin typeface="Algerian" panose="04020705040A02060702" pitchFamily="82" charset="0"/>
              </a:rPr>
              <a:t>Pg#101</a:t>
            </a:r>
            <a:r>
              <a:rPr lang="en-US" b="1" dirty="0" smtClean="0">
                <a:solidFill>
                  <a:schemeClr val="bg1"/>
                </a:solidFill>
                <a:latin typeface="Algerian" panose="04020705040A02060702" pitchFamily="82" charset="0"/>
              </a:rPr>
              <a:t/>
            </a:r>
            <a:br>
              <a:rPr lang="en-US" b="1" dirty="0" smtClean="0">
                <a:solidFill>
                  <a:schemeClr val="bg1"/>
                </a:solidFill>
                <a:latin typeface="Algerian" panose="04020705040A02060702" pitchFamily="82" charset="0"/>
              </a:rPr>
            </a:br>
            <a:r>
              <a:rPr lang="en-US" b="1" dirty="0" smtClean="0">
                <a:solidFill>
                  <a:schemeClr val="bg1"/>
                </a:solidFill>
                <a:latin typeface="Algerian" panose="04020705040A02060702" pitchFamily="82" charset="0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Algerian" panose="04020705040A02060702" pitchFamily="82" charset="0"/>
              </a:rPr>
              <a:t>qno5:how elements can be classified?</a:t>
            </a:r>
            <a:br>
              <a:rPr lang="en-US" b="1" dirty="0" smtClean="0">
                <a:solidFill>
                  <a:schemeClr val="tx1"/>
                </a:solidFill>
                <a:latin typeface="Algerian" panose="04020705040A02060702" pitchFamily="82" charset="0"/>
              </a:rPr>
            </a:br>
            <a:r>
              <a:rPr lang="en-US" b="1" dirty="0" smtClean="0">
                <a:solidFill>
                  <a:srgbClr val="FF0000"/>
                </a:solidFill>
                <a:latin typeface="Algerian" panose="04020705040A02060702" pitchFamily="82" charset="0"/>
              </a:rPr>
              <a:t>Classification </a:t>
            </a:r>
            <a:r>
              <a:rPr lang="en-US" b="1" dirty="0">
                <a:solidFill>
                  <a:srgbClr val="FF0000"/>
                </a:solidFill>
                <a:latin typeface="Algerian" panose="04020705040A02060702" pitchFamily="82" charset="0"/>
              </a:rPr>
              <a:t>of elements</a:t>
            </a:r>
            <a:r>
              <a:rPr lang="en-US" b="1" dirty="0">
                <a:solidFill>
                  <a:schemeClr val="bg1"/>
                </a:solidFill>
                <a:latin typeface="Algerian" panose="04020705040A02060702" pitchFamily="82" charset="0"/>
              </a:rPr>
              <a:t/>
            </a:r>
            <a:br>
              <a:rPr lang="en-US" b="1" dirty="0">
                <a:solidFill>
                  <a:schemeClr val="bg1"/>
                </a:solidFill>
                <a:latin typeface="Algerian" panose="04020705040A02060702" pitchFamily="82" charset="0"/>
              </a:rPr>
            </a:br>
            <a:r>
              <a:rPr lang="en-US" b="1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scientists like Mendeleev have classified elements into a chart called </a:t>
            </a:r>
            <a:r>
              <a:rPr lang="en-US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the periodic table.</a:t>
            </a:r>
            <a:r>
              <a:rPr lang="en-US" b="1" dirty="0">
                <a:solidFill>
                  <a:srgbClr val="FF0000"/>
                </a:solidFill>
                <a:latin typeface="Algerian" panose="04020705040A02060702" pitchFamily="82" charset="0"/>
              </a:rPr>
              <a:t/>
            </a:r>
            <a:br>
              <a:rPr lang="en-US" b="1" dirty="0">
                <a:solidFill>
                  <a:srgbClr val="FF0000"/>
                </a:solidFill>
                <a:latin typeface="Algerian" panose="04020705040A02060702" pitchFamily="82" charset="0"/>
              </a:rPr>
            </a:br>
            <a:r>
              <a:rPr lang="en-US" b="1" dirty="0" smtClean="0">
                <a:solidFill>
                  <a:srgbClr val="FF0000"/>
                </a:solidFill>
                <a:latin typeface="Algerian" panose="04020705040A02060702" pitchFamily="82" charset="0"/>
              </a:rPr>
              <a:t/>
            </a:r>
            <a:br>
              <a:rPr lang="en-US" b="1" dirty="0" smtClean="0">
                <a:solidFill>
                  <a:srgbClr val="FF0000"/>
                </a:solidFill>
                <a:latin typeface="Algerian" panose="04020705040A02060702" pitchFamily="82" charset="0"/>
              </a:rPr>
            </a:br>
            <a:endParaRPr lang="en-US" b="1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pic>
        <p:nvPicPr>
          <p:cNvPr id="6146" name="Picture 2" descr="Periodic Table &lt;ul&gt;&lt;li&gt;The periodic table organizes the elements in a particular way.  A great deal of information about a...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2" t="27621" r="3716" b="13300"/>
          <a:stretch/>
        </p:blipFill>
        <p:spPr bwMode="auto">
          <a:xfrm>
            <a:off x="1567544" y="2994943"/>
            <a:ext cx="7302136" cy="3027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7226" y="432400"/>
            <a:ext cx="701101" cy="60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67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Subatomic and Atomic level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types of mater are made up of elements.</a:t>
            </a:r>
          </a:p>
          <a:p>
            <a:r>
              <a:rPr lang="en-US" dirty="0" smtClean="0"/>
              <a:t>Each Element contain single atom</a:t>
            </a:r>
          </a:p>
          <a:p>
            <a:r>
              <a:rPr lang="en-US" dirty="0" smtClean="0"/>
              <a:t>Atom= not cut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Sub-atomic particles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Proton, neutron, electron    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2" descr="http://p.motionelements.com/stock-video/science-technology/me488713-animated-structure-atom-australia-a013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9" t="6383" r="6771" b="6819"/>
          <a:stretch/>
        </p:blipFill>
        <p:spPr bwMode="auto">
          <a:xfrm>
            <a:off x="5878285" y="3220899"/>
            <a:ext cx="3252651" cy="2840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3680" y="435066"/>
            <a:ext cx="943439" cy="807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71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3F296A"/>
      </a:dk2>
      <a:lt2>
        <a:srgbClr val="EBEBEB"/>
      </a:lt2>
      <a:accent1>
        <a:srgbClr val="E84574"/>
      </a:accent1>
      <a:accent2>
        <a:srgbClr val="798FF2"/>
      </a:accent2>
      <a:accent3>
        <a:srgbClr val="95C369"/>
      </a:accent3>
      <a:accent4>
        <a:srgbClr val="EE875A"/>
      </a:accent4>
      <a:accent5>
        <a:srgbClr val="C363E8"/>
      </a:accent5>
      <a:accent6>
        <a:srgbClr val="6AADC8"/>
      </a:accent6>
      <a:hlink>
        <a:srgbClr val="FE80C7"/>
      </a:hlink>
      <a:folHlink>
        <a:srgbClr val="FBA3EC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61DDDE80-2DFA-4F2A-B66F-72059846BD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695</TotalTime>
  <Words>574</Words>
  <Application>Microsoft Office PowerPoint</Application>
  <PresentationFormat>Widescreen</PresentationFormat>
  <Paragraphs>87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Algerian</vt:lpstr>
      <vt:lpstr>Arial</vt:lpstr>
      <vt:lpstr>Arial Rounded MT Bold</vt:lpstr>
      <vt:lpstr>Calibri</vt:lpstr>
      <vt:lpstr>Calibri Light</vt:lpstr>
      <vt:lpstr>Century Gothic</vt:lpstr>
      <vt:lpstr>Times New Roman</vt:lpstr>
      <vt:lpstr>Wingdings</vt:lpstr>
      <vt:lpstr>Wingdings 3</vt:lpstr>
      <vt:lpstr>Wisp</vt:lpstr>
      <vt:lpstr>Celestial</vt:lpstr>
      <vt:lpstr> BAHRIA COLLEGE ISLAMABAD  </vt:lpstr>
      <vt:lpstr>FIRST TERM SYLLABUS</vt:lpstr>
      <vt:lpstr>Element the simplest kind of matter  pg# 100</vt:lpstr>
      <vt:lpstr>PROPERTIES OF SOLID LIQUID AND GAS</vt:lpstr>
      <vt:lpstr>QNO1: what do you know about elements?   ELEMENTS:  1. all matter on earth consist of four elements.   2. Scientist have identified  90 naturally occurring elements, and created about 28 others.                                                                                                  Pg# 101</vt:lpstr>
      <vt:lpstr>QNO2: what is an element? Name five things which are made up of elements?         Pg#101</vt:lpstr>
      <vt:lpstr>Qno4: write composition by mass of the earth crust?                            Pg#101</vt:lpstr>
      <vt:lpstr>Pg#101  qno5:how elements can be classified? Classification of elements scientists like Mendeleev have classified elements into a chart called the periodic table.  </vt:lpstr>
      <vt:lpstr>Subatomic and Atomic level</vt:lpstr>
      <vt:lpstr>Structure of an Atom</vt:lpstr>
      <vt:lpstr>Pg#102 Qno6: How elements can arranged into periodic table?</vt:lpstr>
      <vt:lpstr>PowerPoint Presentation</vt:lpstr>
      <vt:lpstr>ComCommon elements and symbol symbol : short names given to an element.ymbol: short names given to an element.</vt:lpstr>
      <vt:lpstr>PowerPoint Presentation</vt:lpstr>
      <vt:lpstr>          fill in the blanks. </vt:lpstr>
      <vt:lpstr>Explain classification of elements .elements scientist classified elements into three main groups. i. metals               2. non metals           3. non metals</vt:lpstr>
      <vt:lpstr>write properties of metal, non metal and metalloidies of metals, non metals and metalloids:</vt:lpstr>
      <vt:lpstr>PowerPoint Presentation</vt:lpstr>
      <vt:lpstr>Write uses of some metals and non metals</vt:lpstr>
      <vt:lpstr>Uses of non metals</vt:lpstr>
      <vt:lpstr>Review questions #107</vt:lpstr>
      <vt:lpstr>Qno3: each vertical column in the periodic table is called a group.and each horizontal row is called a period. Qno4: what can you say about element in the same  (a)group: pg no  102 ( b) period: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BAHRIA COLLEGE ISLAMABAD</dc:title>
  <dc:creator>Moorche</dc:creator>
  <cp:lastModifiedBy>Moorche</cp:lastModifiedBy>
  <cp:revision>14</cp:revision>
  <dcterms:created xsi:type="dcterms:W3CDTF">2020-04-26T16:42:02Z</dcterms:created>
  <dcterms:modified xsi:type="dcterms:W3CDTF">2020-04-27T07:49:39Z</dcterms:modified>
</cp:coreProperties>
</file>